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2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bookmarkIdSeed="2">
  <p:sldMasterIdLst>
    <p:sldMasterId id="2147483672" r:id="rId4"/>
  </p:sldMasterIdLst>
  <p:notesMasterIdLst>
    <p:notesMasterId r:id="rId30"/>
  </p:notesMasterIdLst>
  <p:handoutMasterIdLst>
    <p:handoutMasterId r:id="rId31"/>
  </p:handoutMasterIdLst>
  <p:sldIdLst>
    <p:sldId id="364" r:id="rId5"/>
    <p:sldId id="416" r:id="rId6"/>
    <p:sldId id="375" r:id="rId7"/>
    <p:sldId id="415" r:id="rId8"/>
    <p:sldId id="403" r:id="rId9"/>
    <p:sldId id="417" r:id="rId10"/>
    <p:sldId id="387" r:id="rId11"/>
    <p:sldId id="410" r:id="rId12"/>
    <p:sldId id="411" r:id="rId13"/>
    <p:sldId id="418" r:id="rId14"/>
    <p:sldId id="412" r:id="rId15"/>
    <p:sldId id="362" r:id="rId16"/>
    <p:sldId id="399" r:id="rId17"/>
    <p:sldId id="424" r:id="rId18"/>
    <p:sldId id="414" r:id="rId19"/>
    <p:sldId id="413" r:id="rId20"/>
    <p:sldId id="397" r:id="rId21"/>
    <p:sldId id="396" r:id="rId22"/>
    <p:sldId id="419" r:id="rId23"/>
    <p:sldId id="425" r:id="rId24"/>
    <p:sldId id="420" r:id="rId25"/>
    <p:sldId id="421" r:id="rId26"/>
    <p:sldId id="422" r:id="rId27"/>
    <p:sldId id="423" r:id="rId28"/>
    <p:sldId id="367" r:id="rId29"/>
  </p:sldIdLst>
  <p:sldSz cx="13439775" cy="7559675"/>
  <p:notesSz cx="6797675" cy="9926638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Montserrat Medium" panose="00000600000000000000" pitchFamily="2" charset="-52"/>
      <p:regular r:id="rId36"/>
      <p:italic r:id="rId37"/>
    </p:embeddedFont>
    <p:embeddedFont>
      <p:font typeface="Montserrat SemiBold" panose="00000700000000000000" pitchFamily="2" charset="-52"/>
      <p:bold r:id="rId38"/>
      <p:boldItalic r:id="rId39"/>
    </p:embeddedFont>
    <p:embeddedFont>
      <p:font typeface="Montserrat" panose="00000500000000000000" pitchFamily="2" charset="-52"/>
      <p:regular r:id="rId40"/>
      <p:bold r:id="rId41"/>
      <p:italic r:id="rId42"/>
      <p:boldItalic r:id="rId43"/>
    </p:embeddedFont>
  </p:embeddedFontLst>
  <p:custDataLst>
    <p:tags r:id="rId4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9B6DC15D-FA13-4716-B414-624585E4C337}">
          <p14:sldIdLst>
            <p14:sldId id="364"/>
            <p14:sldId id="416"/>
            <p14:sldId id="375"/>
            <p14:sldId id="415"/>
            <p14:sldId id="403"/>
            <p14:sldId id="417"/>
            <p14:sldId id="387"/>
            <p14:sldId id="410"/>
            <p14:sldId id="411"/>
            <p14:sldId id="418"/>
            <p14:sldId id="412"/>
            <p14:sldId id="362"/>
            <p14:sldId id="399"/>
            <p14:sldId id="424"/>
            <p14:sldId id="414"/>
            <p14:sldId id="413"/>
            <p14:sldId id="397"/>
            <p14:sldId id="396"/>
            <p14:sldId id="419"/>
            <p14:sldId id="425"/>
            <p14:sldId id="420"/>
            <p14:sldId id="421"/>
            <p14:sldId id="422"/>
            <p14:sldId id="423"/>
            <p14:sldId id="36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725" userDrawn="1">
          <p15:clr>
            <a:srgbClr val="A4A3A4"/>
          </p15:clr>
        </p15:guide>
        <p15:guide id="2" pos="514" userDrawn="1">
          <p15:clr>
            <a:srgbClr val="A4A3A4"/>
          </p15:clr>
        </p15:guide>
        <p15:guide id="3" pos="795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Скюття Светлана Андреевна" initials="ССА" lastIdx="4" clrIdx="0">
    <p:extLst>
      <p:ext uri="{19B8F6BF-5375-455C-9EA6-DF929625EA0E}">
        <p15:presenceInfo xmlns:p15="http://schemas.microsoft.com/office/powerpoint/2012/main" userId="S-1-5-21-2466243303-2766591412-4162608119-2675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9200"/>
    <a:srgbClr val="FFD653"/>
    <a:srgbClr val="FFD961"/>
    <a:srgbClr val="FFEFBD"/>
    <a:srgbClr val="4D7FD0"/>
    <a:srgbClr val="9954CC"/>
    <a:srgbClr val="FEFEDE"/>
    <a:srgbClr val="1C3A6A"/>
    <a:srgbClr val="9DA2B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03447BB-5D67-496B-8E87-E561075AD55C}" styleName="Темный стиль 1 — акцент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A488322-F2BA-4B5B-9748-0D474271808F}" styleName="Средний стиль 3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344D84-9AFB-497E-A393-DC336BA19D2E}" styleName="Средний стиль 3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10" autoAdjust="0"/>
    <p:restoredTop sz="81977" autoAdjust="0"/>
  </p:normalViewPr>
  <p:slideViewPr>
    <p:cSldViewPr snapToGrid="0">
      <p:cViewPr varScale="1">
        <p:scale>
          <a:sx n="86" d="100"/>
          <a:sy n="86" d="100"/>
        </p:scale>
        <p:origin x="1104" y="84"/>
      </p:cViewPr>
      <p:guideLst>
        <p:guide orient="horz" pos="725"/>
        <p:guide pos="514"/>
        <p:guide pos="795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399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8.fntdata"/><Relationship Id="rId21" Type="http://schemas.openxmlformats.org/officeDocument/2006/relationships/slide" Target="slides/slide17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5.fntdata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4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font" Target="fonts/font10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6356AD-2C60-43D8-A1CA-663E36ED21FD}" type="datetimeFigureOut">
              <a:rPr lang="ru-RU" smtClean="0"/>
              <a:t>15.05.2025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2CDB25-F8CC-46A3-9F62-E27B4B121F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1813330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9DC25C-7F7B-4E6A-B895-C4DC3F9E2CE3}" type="datetimeFigureOut">
              <a:rPr lang="ru-RU" smtClean="0"/>
              <a:t>15.05.2025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9990B9-BE85-411A-BCE9-FB3E453EBB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7757918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990B9-BE85-411A-BCE9-FB3E453EBB87}" type="slidenum">
              <a:rPr lang="ru-RU" smtClean="0"/>
              <a:t>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02221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343985">
              <a:lnSpc>
                <a:spcPct val="107000"/>
              </a:lnSpc>
              <a:tabLst>
                <a:tab pos="503994" algn="l"/>
              </a:tabLst>
              <a:defRPr/>
            </a:pPr>
            <a:r>
              <a:rPr lang="ru-RU" dirty="0" smtClean="0"/>
              <a:t>Доска визуализации способствует вовлечению сотрудников в обсуждение КПЭ и настраивает процесс непрерывных улучшений. ДВУ</a:t>
            </a:r>
            <a:r>
              <a:rPr lang="ru-RU" baseline="0" dirty="0" smtClean="0"/>
              <a:t> </a:t>
            </a:r>
            <a:r>
              <a:rPr lang="ru-RU" sz="1800" dirty="0" smtClean="0">
                <a:latin typeface="Montserrat" panose="00000500000000000000" pitchFamily="2" charset="-52"/>
              </a:rPr>
              <a:t>уникальна для участка, подразделения, направления.</a:t>
            </a:r>
          </a:p>
          <a:p>
            <a:pPr defTabSz="1343985">
              <a:lnSpc>
                <a:spcPct val="107000"/>
              </a:lnSpc>
              <a:tabLst>
                <a:tab pos="503994" algn="l"/>
              </a:tabLst>
              <a:defRPr/>
            </a:pPr>
            <a:r>
              <a:rPr lang="ru-RU" sz="1764" b="1" kern="0" dirty="0" smtClean="0">
                <a:solidFill>
                  <a:srgbClr val="000000"/>
                </a:solidFill>
                <a:latin typeface="Montserrat" panose="00000500000000000000" pitchFamily="2" charset="-52"/>
                <a:ea typeface="Calibri" panose="020F0502020204030204" pitchFamily="34" charset="0"/>
                <a:cs typeface="Calibri" panose="020F0502020204030204" pitchFamily="34" charset="0"/>
              </a:rPr>
              <a:t>Обязательная информация на доске визуализации</a:t>
            </a:r>
            <a:endParaRPr lang="en-US" sz="1764" b="1" kern="0" dirty="0" smtClean="0">
              <a:solidFill>
                <a:srgbClr val="000000"/>
              </a:solidFill>
              <a:latin typeface="Montserrat" panose="00000500000000000000" pitchFamily="2" charset="-52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87993" lvl="1" indent="-293997" defTabSz="1343985">
              <a:buFont typeface="Symbol" panose="05050102010706020507" pitchFamily="18" charset="2"/>
              <a:buChar char="-"/>
              <a:defRPr/>
            </a:pPr>
            <a:r>
              <a:rPr lang="ru-RU" sz="1764" kern="0" dirty="0" smtClean="0">
                <a:solidFill>
                  <a:srgbClr val="000000"/>
                </a:solidFill>
                <a:latin typeface="Montserrat" panose="000005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КПЭ, предупреждающие и результирующие </a:t>
            </a:r>
          </a:p>
          <a:p>
            <a:pPr marL="587993" lvl="1" indent="-293997" defTabSz="1343985">
              <a:buFont typeface="Symbol" panose="05050102010706020507" pitchFamily="18" charset="2"/>
              <a:buChar char="-"/>
              <a:defRPr/>
            </a:pPr>
            <a:r>
              <a:rPr lang="ru-RU" sz="1764" kern="0" dirty="0" smtClean="0">
                <a:solidFill>
                  <a:srgbClr val="000000"/>
                </a:solidFill>
                <a:latin typeface="Montserrat" panose="000005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ТОП-3  </a:t>
            </a:r>
          </a:p>
          <a:p>
            <a:pPr marL="587993" lvl="1" indent="-293997" defTabSz="1343985">
              <a:buFont typeface="Symbol" panose="05050102010706020507" pitchFamily="18" charset="2"/>
              <a:buChar char="-"/>
              <a:defRPr/>
            </a:pPr>
            <a:r>
              <a:rPr lang="ru-RU" sz="1764" kern="0" dirty="0" smtClean="0">
                <a:solidFill>
                  <a:srgbClr val="000000"/>
                </a:solidFill>
                <a:latin typeface="Montserrat" panose="000005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План мероприятий по снижению разрывов*</a:t>
            </a:r>
          </a:p>
          <a:p>
            <a:pPr marL="587993" lvl="1" indent="-293997" defTabSz="1343985">
              <a:buFont typeface="Symbol" panose="05050102010706020507" pitchFamily="18" charset="2"/>
              <a:buChar char="-"/>
              <a:defRPr/>
            </a:pPr>
            <a:r>
              <a:rPr lang="ru-RU" sz="1764" kern="0" dirty="0" smtClean="0">
                <a:solidFill>
                  <a:srgbClr val="000000"/>
                </a:solidFill>
                <a:latin typeface="Montserrat" panose="000005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Проблемы</a:t>
            </a:r>
          </a:p>
          <a:p>
            <a:pPr marL="587993" lvl="1" indent="-293997" defTabSz="1343985">
              <a:buFont typeface="Symbol" panose="05050102010706020507" pitchFamily="18" charset="2"/>
              <a:buChar char="-"/>
              <a:defRPr/>
            </a:pPr>
            <a:r>
              <a:rPr lang="ru-RU" sz="1764" kern="0" dirty="0" smtClean="0">
                <a:solidFill>
                  <a:srgbClr val="000000"/>
                </a:solidFill>
                <a:latin typeface="Montserrat" panose="000005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Вопросы</a:t>
            </a:r>
          </a:p>
          <a:p>
            <a:pPr marL="587993" lvl="1" indent="-293997" defTabSz="1343985">
              <a:buFont typeface="Symbol" panose="05050102010706020507" pitchFamily="18" charset="2"/>
              <a:buChar char="-"/>
              <a:defRPr/>
            </a:pPr>
            <a:r>
              <a:rPr lang="ru-RU" sz="1764" kern="0" dirty="0" smtClean="0">
                <a:solidFill>
                  <a:srgbClr val="000000"/>
                </a:solidFill>
                <a:latin typeface="Montserrat" panose="000005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Благодарности </a:t>
            </a:r>
          </a:p>
          <a:p>
            <a:pPr marL="587993" lvl="1" indent="-293997" defTabSz="1343985">
              <a:buFont typeface="Symbol" panose="05050102010706020507" pitchFamily="18" charset="2"/>
              <a:buChar char="-"/>
              <a:defRPr/>
            </a:pPr>
            <a:r>
              <a:rPr lang="ru-RU" sz="1764" kern="0" dirty="0" smtClean="0">
                <a:solidFill>
                  <a:srgbClr val="000000"/>
                </a:solidFill>
                <a:latin typeface="Montserrat" panose="000005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Объявления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990B9-BE85-411A-BCE9-FB3E453EBB87}" type="slidenum">
              <a:rPr lang="ru-RU" smtClean="0"/>
              <a:t>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08028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990B9-BE85-411A-BCE9-FB3E453EBB87}" type="slidenum">
              <a:rPr lang="ru-RU" smtClean="0"/>
              <a:t>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4871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990B9-BE85-411A-BCE9-FB3E453EBB87}" type="slidenum">
              <a:rPr lang="ru-RU" smtClean="0"/>
              <a:t>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52002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990B9-BE85-411A-BCE9-FB3E453EBB87}" type="slidenum">
              <a:rPr lang="ru-RU" smtClean="0"/>
              <a:t>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0751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990B9-BE85-411A-BCE9-FB3E453EBB87}" type="slidenum">
              <a:rPr lang="ru-RU" smtClean="0"/>
              <a:t>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70939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990B9-BE85-411A-BCE9-FB3E453EBB87}" type="slidenum">
              <a:rPr lang="ru-RU" smtClean="0"/>
              <a:t>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00224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990B9-BE85-411A-BCE9-FB3E453EBB87}" type="slidenum">
              <a:rPr lang="ru-RU" smtClean="0"/>
              <a:t>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3517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990B9-BE85-411A-BCE9-FB3E453EBB87}" type="slidenum">
              <a:rPr lang="ru-RU" smtClean="0"/>
              <a:t>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2538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990B9-BE85-411A-BCE9-FB3E453EBB87}" type="slidenum">
              <a:rPr lang="ru-RU" smtClean="0"/>
              <a:t>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26926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990B9-BE85-411A-BCE9-FB3E453EBB87}" type="slidenum">
              <a:rPr lang="ru-RU" smtClean="0"/>
              <a:t>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0348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990B9-BE85-411A-BCE9-FB3E453EBB87}" type="slidenum">
              <a:rPr lang="ru-RU" smtClean="0"/>
              <a:t>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89255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990B9-BE85-411A-BCE9-FB3E453EBB87}" type="slidenum">
              <a:rPr lang="ru-RU" smtClean="0"/>
              <a:t>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30659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990B9-BE85-411A-BCE9-FB3E453EBB87}" type="slidenum">
              <a:rPr lang="ru-RU" smtClean="0"/>
              <a:t>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84705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990B9-BE85-411A-BCE9-FB3E453EBB87}" type="slidenum">
              <a:rPr lang="ru-RU" smtClean="0"/>
              <a:t>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57566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Ежегодно на площадках ППК проводится оценка зрелости Производственной системы и по её результатам формируется отчет для руководства с представлением как сильных сторон так и областей для развития.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990B9-BE85-411A-BCE9-FB3E453EBB87}" type="slidenum">
              <a:rPr lang="ru-RU" smtClean="0"/>
              <a:t>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5912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Команда операционной эффективности –</a:t>
            </a:r>
            <a:r>
              <a:rPr lang="ru-RU" baseline="0" dirty="0" smtClean="0"/>
              <a:t> это команда единомышленников, нацеленных на достижение результата. </a:t>
            </a:r>
          </a:p>
          <a:p>
            <a:r>
              <a:rPr lang="ru-RU" baseline="0" dirty="0" smtClean="0"/>
              <a:t>Коммуникации между площадками не ограничены формальным, деловым стилем общения.  </a:t>
            </a:r>
            <a:endParaRPr lang="ru-RU" dirty="0" smtClean="0"/>
          </a:p>
          <a:p>
            <a:r>
              <a:rPr lang="ru-RU" dirty="0" smtClean="0"/>
              <a:t>Помимо обмена лучшими практиками между площадками мы проводим стратегические сессии</a:t>
            </a:r>
            <a:r>
              <a:rPr lang="ru-RU" baseline="0" dirty="0" smtClean="0"/>
              <a:t> для обеспечения дальнейшего развития нашего направления и повышения эффективности группы компаний ППК.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9990B9-BE85-411A-BCE9-FB3E453EBB87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47243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Впервые идеи бережливого производства начали применяться в 1920-х годах в США Тогда Генри Форд начал первые опыты по использованию сборочного конвейера при производстве сложных изделий</a:t>
            </a:r>
          </a:p>
          <a:p>
            <a:r>
              <a:rPr lang="ru-RU" dirty="0" smtClean="0"/>
              <a:t>Основа бережливого производства в Японии была заложена в 1920 году 1. Тогда </a:t>
            </a:r>
            <a:r>
              <a:rPr lang="ru-RU" dirty="0" err="1" smtClean="0"/>
              <a:t>Тайити</a:t>
            </a:r>
            <a:r>
              <a:rPr lang="ru-RU" dirty="0" smtClean="0"/>
              <a:t> Оно, основатель производственной системы компании </a:t>
            </a:r>
            <a:r>
              <a:rPr lang="ru-RU" dirty="0" err="1" smtClean="0"/>
              <a:t>Toyota</a:t>
            </a:r>
            <a:r>
              <a:rPr lang="ru-RU" dirty="0" smtClean="0"/>
              <a:t>, сформулировал основные принципы производственной системы</a:t>
            </a:r>
          </a:p>
          <a:p>
            <a:r>
              <a:rPr lang="ru-RU" dirty="0" smtClean="0"/>
              <a:t>Впервые принципы бережливого производства в 1950-е и 1960-е годы применила японская автомобильная компания </a:t>
            </a:r>
            <a:r>
              <a:rPr lang="ru-RU" dirty="0" err="1" smtClean="0"/>
              <a:t>Toyota</a:t>
            </a:r>
            <a:r>
              <a:rPr lang="ru-RU" dirty="0" smtClean="0"/>
              <a:t> 3. Производство </a:t>
            </a:r>
            <a:r>
              <a:rPr lang="ru-RU" dirty="0" err="1" smtClean="0"/>
              <a:t>Toyota</a:t>
            </a:r>
            <a:r>
              <a:rPr lang="ru-RU" dirty="0" smtClean="0"/>
              <a:t> строилось на двух главных идеях: вовремя управлять запасами и автоматизировать контроль качества </a:t>
            </a:r>
          </a:p>
          <a:p>
            <a:r>
              <a:rPr lang="ru-RU" dirty="0" smtClean="0"/>
              <a:t>Термин «бережливое производство» появился в 1988 году. Его ввёл американский бизнесмен Джон </a:t>
            </a:r>
            <a:r>
              <a:rPr lang="ru-RU" dirty="0" err="1" smtClean="0"/>
              <a:t>Крафчик</a:t>
            </a:r>
            <a:r>
              <a:rPr lang="ru-RU" dirty="0" smtClean="0"/>
              <a:t> в своей статье «Триумф системы бережливого производства» 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9990B9-BE85-411A-BCE9-FB3E453EBB87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21577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Глубина причалов до</a:t>
            </a:r>
            <a:r>
              <a:rPr lang="ru-RU" baseline="0" dirty="0" smtClean="0"/>
              <a:t> 11 м</a:t>
            </a:r>
          </a:p>
          <a:p>
            <a:r>
              <a:rPr lang="ru-RU" baseline="0" dirty="0" smtClean="0"/>
              <a:t>Общая длина причалов 5,3 км (31 причал)</a:t>
            </a:r>
          </a:p>
          <a:p>
            <a:r>
              <a:rPr lang="ru-RU" baseline="0" dirty="0" smtClean="0"/>
              <a:t>Общая площадь 121,5 га</a:t>
            </a:r>
          </a:p>
          <a:p>
            <a:r>
              <a:rPr lang="ru-RU" baseline="0" dirty="0" smtClean="0"/>
              <a:t>Складские площади 454 тыс. м2 крытые – 94 тыс. м2 (всего 548 тыс. м2)</a:t>
            </a:r>
          </a:p>
          <a:p>
            <a:r>
              <a:rPr lang="ru-RU" baseline="0" dirty="0" smtClean="0"/>
              <a:t>63 грузовых машиноместа в пункте диспетчеризации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990B9-BE85-411A-BCE9-FB3E453EBB87}" type="slidenum">
              <a:rPr lang="ru-RU" smtClean="0"/>
              <a:t>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25189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9990B9-BE85-411A-BCE9-FB3E453EBB8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8822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4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Нужно понять, что является важным и существенным для конечного потребителя и каким он хочет видеть товар/услугу.  Это поможет сосредоточиться на основных процессах, создавать продукты с высоким спросом, качественный сервис, а также сокращать лишние запасы. </a:t>
            </a:r>
          </a:p>
          <a:p>
            <a:pPr marL="0" marR="0" lvl="0" indent="0" algn="l" defTabSz="104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Нужно проанализировать все этапы производства, чтобы вовремя избавиться от излишков запасов сырья, устранить простои оборудования, снизить затраты и внедрить улучшения.</a:t>
            </a:r>
          </a:p>
          <a:p>
            <a:pPr marL="0" marR="0" lvl="0" indent="0" algn="l" defTabSz="104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равномерный поток от запроса клиента до получения продукта. Например, поиск возможностей для оптимизации производства, внедрение новых технологий, адаптация к требованиям рынка и желаниям потребителей. </a:t>
            </a:r>
          </a:p>
          <a:p>
            <a:pPr marL="0" marR="0" lvl="0" indent="0" algn="l" defTabSz="104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Люди, которые непосредственно участвуют в процессе, видят слабые места. Персонал должен быть заинтересован в том, чтобы предлагать идеи для решения проблем и принимать активное участие в реализации изменений.</a:t>
            </a:r>
          </a:p>
          <a:p>
            <a:pPr marL="0" marR="0" lvl="0" indent="0" algn="l" defTabSz="104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Конечно, невозможно добиться идеала, но нужно ставить такую цель, непрерывно улучшая процессы и продукты. Максимального эффекта можно будет добиться, если выявлять потери и устранять их на постоянной основе.</a:t>
            </a:r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9990B9-BE85-411A-BCE9-FB3E453EBB8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40538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990B9-BE85-411A-BCE9-FB3E453EBB87}" type="slidenum">
              <a:rPr lang="ru-RU" smtClean="0"/>
              <a:t>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30850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990B9-BE85-411A-BCE9-FB3E453EBB87}" type="slidenum">
              <a:rPr lang="ru-RU" smtClean="0"/>
              <a:t>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23640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343985">
              <a:lnSpc>
                <a:spcPct val="107000"/>
              </a:lnSpc>
              <a:tabLst>
                <a:tab pos="503994" algn="l"/>
              </a:tabLst>
              <a:defRPr/>
            </a:pPr>
            <a:r>
              <a:rPr lang="ru-RU" dirty="0" smtClean="0"/>
              <a:t>Доска визуализации способствует вовлечению сотрудников в обсуждение КПЭ и настраивает процесс непрерывных улучшений. ДВУ</a:t>
            </a:r>
            <a:r>
              <a:rPr lang="ru-RU" baseline="0" dirty="0" smtClean="0"/>
              <a:t> </a:t>
            </a:r>
            <a:r>
              <a:rPr lang="ru-RU" sz="1800" dirty="0" smtClean="0">
                <a:latin typeface="Montserrat" panose="00000500000000000000" pitchFamily="2" charset="-52"/>
              </a:rPr>
              <a:t>уникальна для участка, подразделения, направления.</a:t>
            </a:r>
          </a:p>
          <a:p>
            <a:pPr defTabSz="1343985">
              <a:lnSpc>
                <a:spcPct val="107000"/>
              </a:lnSpc>
              <a:tabLst>
                <a:tab pos="503994" algn="l"/>
              </a:tabLst>
              <a:defRPr/>
            </a:pPr>
            <a:r>
              <a:rPr lang="ru-RU" sz="1764" b="1" kern="0" dirty="0" smtClean="0">
                <a:solidFill>
                  <a:srgbClr val="000000"/>
                </a:solidFill>
                <a:latin typeface="Montserrat" panose="00000500000000000000" pitchFamily="2" charset="-52"/>
                <a:ea typeface="Calibri" panose="020F0502020204030204" pitchFamily="34" charset="0"/>
                <a:cs typeface="Calibri" panose="020F0502020204030204" pitchFamily="34" charset="0"/>
              </a:rPr>
              <a:t>Обязательная информация на доске визуализации</a:t>
            </a:r>
            <a:endParaRPr lang="en-US" sz="1764" b="1" kern="0" dirty="0" smtClean="0">
              <a:solidFill>
                <a:srgbClr val="000000"/>
              </a:solidFill>
              <a:latin typeface="Montserrat" panose="00000500000000000000" pitchFamily="2" charset="-52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87993" lvl="1" indent="-293997" defTabSz="1343985">
              <a:buFont typeface="Symbol" panose="05050102010706020507" pitchFamily="18" charset="2"/>
              <a:buChar char="-"/>
              <a:defRPr/>
            </a:pPr>
            <a:r>
              <a:rPr lang="ru-RU" sz="1764" kern="0" dirty="0" smtClean="0">
                <a:solidFill>
                  <a:srgbClr val="000000"/>
                </a:solidFill>
                <a:latin typeface="Montserrat" panose="000005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КПЭ, предупреждающие и результирующие </a:t>
            </a:r>
          </a:p>
          <a:p>
            <a:pPr marL="587993" lvl="1" indent="-293997" defTabSz="1343985">
              <a:buFont typeface="Symbol" panose="05050102010706020507" pitchFamily="18" charset="2"/>
              <a:buChar char="-"/>
              <a:defRPr/>
            </a:pPr>
            <a:r>
              <a:rPr lang="ru-RU" sz="1764" kern="0" dirty="0" smtClean="0">
                <a:solidFill>
                  <a:srgbClr val="000000"/>
                </a:solidFill>
                <a:latin typeface="Montserrat" panose="000005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ТОП-3  </a:t>
            </a:r>
          </a:p>
          <a:p>
            <a:pPr marL="587993" lvl="1" indent="-293997" defTabSz="1343985">
              <a:buFont typeface="Symbol" panose="05050102010706020507" pitchFamily="18" charset="2"/>
              <a:buChar char="-"/>
              <a:defRPr/>
            </a:pPr>
            <a:r>
              <a:rPr lang="ru-RU" sz="1764" kern="0" dirty="0" smtClean="0">
                <a:solidFill>
                  <a:srgbClr val="000000"/>
                </a:solidFill>
                <a:latin typeface="Montserrat" panose="000005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План мероприятий по снижению разрывов*</a:t>
            </a:r>
          </a:p>
          <a:p>
            <a:pPr marL="587993" lvl="1" indent="-293997" defTabSz="1343985">
              <a:buFont typeface="Symbol" panose="05050102010706020507" pitchFamily="18" charset="2"/>
              <a:buChar char="-"/>
              <a:defRPr/>
            </a:pPr>
            <a:r>
              <a:rPr lang="ru-RU" sz="1764" kern="0" dirty="0" smtClean="0">
                <a:solidFill>
                  <a:srgbClr val="000000"/>
                </a:solidFill>
                <a:latin typeface="Montserrat" panose="000005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Проблемы</a:t>
            </a:r>
          </a:p>
          <a:p>
            <a:pPr marL="587993" lvl="1" indent="-293997" defTabSz="1343985">
              <a:buFont typeface="Symbol" panose="05050102010706020507" pitchFamily="18" charset="2"/>
              <a:buChar char="-"/>
              <a:defRPr/>
            </a:pPr>
            <a:r>
              <a:rPr lang="ru-RU" sz="1764" kern="0" dirty="0" smtClean="0">
                <a:solidFill>
                  <a:srgbClr val="000000"/>
                </a:solidFill>
                <a:latin typeface="Montserrat" panose="000005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Вопросы</a:t>
            </a:r>
          </a:p>
          <a:p>
            <a:pPr marL="587993" lvl="1" indent="-293997" defTabSz="1343985">
              <a:buFont typeface="Symbol" panose="05050102010706020507" pitchFamily="18" charset="2"/>
              <a:buChar char="-"/>
              <a:defRPr/>
            </a:pPr>
            <a:r>
              <a:rPr lang="ru-RU" sz="1764" kern="0" dirty="0" smtClean="0">
                <a:solidFill>
                  <a:srgbClr val="000000"/>
                </a:solidFill>
                <a:latin typeface="Montserrat" panose="000005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Благодарности </a:t>
            </a:r>
          </a:p>
          <a:p>
            <a:pPr marL="587993" lvl="1" indent="-293997" defTabSz="1343985">
              <a:buFont typeface="Symbol" panose="05050102010706020507" pitchFamily="18" charset="2"/>
              <a:buChar char="-"/>
              <a:defRPr/>
            </a:pPr>
            <a:r>
              <a:rPr lang="ru-RU" sz="1764" kern="0" dirty="0" smtClean="0">
                <a:solidFill>
                  <a:srgbClr val="000000"/>
                </a:solidFill>
                <a:latin typeface="Montserrat" panose="000005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Объявления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990B9-BE85-411A-BCE9-FB3E453EBB87}" type="slidenum">
              <a:rPr lang="ru-RU" smtClean="0"/>
              <a:t>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8159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4.bin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D9AEF369-0031-4CD0-9AEA-C34E6109044B}"/>
              </a:ext>
            </a:extLst>
          </p:cNvPr>
          <p:cNvSpPr/>
          <p:nvPr userDrawn="1"/>
        </p:nvSpPr>
        <p:spPr>
          <a:xfrm>
            <a:off x="12082198" y="0"/>
            <a:ext cx="1357577" cy="108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97A3CC4E-CD5B-480B-A6B6-9DD98E07B926}"/>
              </a:ext>
            </a:extLst>
          </p:cNvPr>
          <p:cNvSpPr/>
          <p:nvPr userDrawn="1"/>
        </p:nvSpPr>
        <p:spPr>
          <a:xfrm>
            <a:off x="1346558" y="1080000"/>
            <a:ext cx="10743842" cy="54065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2C74016F-C8DF-478E-8330-D2D3A2648C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75810" y="2884226"/>
            <a:ext cx="5782995" cy="1190625"/>
          </a:xfrm>
          <a:noFill/>
          <a:effectLst/>
        </p:spPr>
        <p:txBody>
          <a:bodyPr lIns="0" tIns="0" rIns="0" bIns="0" anchor="b">
            <a:noAutofit/>
          </a:bodyPr>
          <a:lstStyle>
            <a:lvl1pPr>
              <a:defRPr sz="41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EAA78FB-74F3-4D7F-BBF3-DF4A4EA17D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72451" y="4233487"/>
            <a:ext cx="5782995" cy="439794"/>
          </a:xfrm>
          <a:noFill/>
          <a:effectLst/>
        </p:spPr>
        <p:txBody>
          <a:bodyPr vert="horz" lIns="0" tIns="0" rIns="0" bIns="0" rtlCol="0" anchor="t">
            <a:noAutofit/>
          </a:bodyPr>
          <a:lstStyle>
            <a:lvl1pPr>
              <a:defRPr lang="ru-RU" sz="25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 lang="ru-RU" sz="1800" dirty="0" smtClean="0"/>
            </a:lvl2pPr>
            <a:lvl3pPr>
              <a:defRPr lang="ru-RU" sz="1800" dirty="0" smtClean="0"/>
            </a:lvl3pPr>
            <a:lvl4pPr>
              <a:defRPr lang="ru-RU" sz="1800" dirty="0" smtClean="0"/>
            </a:lvl4pPr>
            <a:lvl5pPr>
              <a:defRPr lang="ru-RU" sz="1800" dirty="0"/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Образец текста</a:t>
            </a:r>
          </a:p>
        </p:txBody>
      </p:sp>
      <p:sp>
        <p:nvSpPr>
          <p:cNvPr id="26" name="Прямоугольник 25"/>
          <p:cNvSpPr/>
          <p:nvPr userDrawn="1"/>
        </p:nvSpPr>
        <p:spPr>
          <a:xfrm>
            <a:off x="1320800" y="1635760"/>
            <a:ext cx="10769600" cy="1137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ru-RU" dirty="0" smtClean="0">
                <a:solidFill>
                  <a:srgbClr val="002060"/>
                </a:solidFill>
              </a:rPr>
              <a:t>                                      </a:t>
            </a:r>
            <a:endParaRPr lang="ru-RU" dirty="0">
              <a:solidFill>
                <a:srgbClr val="002060"/>
              </a:solidFill>
            </a:endParaRPr>
          </a:p>
        </p:txBody>
      </p:sp>
      <p:grpSp>
        <p:nvGrpSpPr>
          <p:cNvPr id="29" name="Рисунок 11">
            <a:extLst>
              <a:ext uri="{FF2B5EF4-FFF2-40B4-BE49-F238E27FC236}">
                <a16:creationId xmlns:a16="http://schemas.microsoft.com/office/drawing/2014/main" id="{B51E3589-6C61-49E1-92EC-E6BA37E7BC15}"/>
              </a:ext>
            </a:extLst>
          </p:cNvPr>
          <p:cNvGrpSpPr/>
          <p:nvPr userDrawn="1"/>
        </p:nvGrpSpPr>
        <p:grpSpPr>
          <a:xfrm>
            <a:off x="12405640" y="182523"/>
            <a:ext cx="710920" cy="661403"/>
            <a:chOff x="4960144" y="3689350"/>
            <a:chExt cx="191452" cy="178117"/>
          </a:xfrm>
          <a:solidFill>
            <a:schemeClr val="bg1"/>
          </a:solidFill>
        </p:grpSpPr>
        <p:sp>
          <p:nvSpPr>
            <p:cNvPr id="30" name="Полилиния: фигура 56">
              <a:extLst>
                <a:ext uri="{FF2B5EF4-FFF2-40B4-BE49-F238E27FC236}">
                  <a16:creationId xmlns:a16="http://schemas.microsoft.com/office/drawing/2014/main" id="{D66265DC-F428-4D46-B0F6-8860299052CE}"/>
                </a:ext>
              </a:extLst>
            </p:cNvPr>
            <p:cNvSpPr/>
            <p:nvPr/>
          </p:nvSpPr>
          <p:spPr>
            <a:xfrm>
              <a:off x="5073491" y="3843655"/>
              <a:ext cx="40005" cy="23812"/>
            </a:xfrm>
            <a:custGeom>
              <a:avLst/>
              <a:gdLst>
                <a:gd name="connsiteX0" fmla="*/ 40005 w 40005"/>
                <a:gd name="connsiteY0" fmla="*/ 23813 h 23812"/>
                <a:gd name="connsiteX1" fmla="*/ 40005 w 40005"/>
                <a:gd name="connsiteY1" fmla="*/ 0 h 23812"/>
                <a:gd name="connsiteX2" fmla="*/ 0 w 40005"/>
                <a:gd name="connsiteY2" fmla="*/ 0 h 23812"/>
                <a:gd name="connsiteX3" fmla="*/ 0 w 40005"/>
                <a:gd name="connsiteY3" fmla="*/ 23813 h 23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005" h="23812">
                  <a:moveTo>
                    <a:pt x="40005" y="23813"/>
                  </a:moveTo>
                  <a:lnTo>
                    <a:pt x="40005" y="0"/>
                  </a:lnTo>
                  <a:lnTo>
                    <a:pt x="0" y="0"/>
                  </a:lnTo>
                  <a:lnTo>
                    <a:pt x="0" y="23813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1" name="Полилиния: фигура 57">
              <a:extLst>
                <a:ext uri="{FF2B5EF4-FFF2-40B4-BE49-F238E27FC236}">
                  <a16:creationId xmlns:a16="http://schemas.microsoft.com/office/drawing/2014/main" id="{5E90CF66-96AF-4063-8CD4-17CC99A35AE5}"/>
                </a:ext>
              </a:extLst>
            </p:cNvPr>
            <p:cNvSpPr/>
            <p:nvPr/>
          </p:nvSpPr>
          <p:spPr>
            <a:xfrm>
              <a:off x="4960144" y="3690302"/>
              <a:ext cx="77152" cy="177165"/>
            </a:xfrm>
            <a:custGeom>
              <a:avLst/>
              <a:gdLst>
                <a:gd name="connsiteX0" fmla="*/ 29528 w 77152"/>
                <a:gd name="connsiteY0" fmla="*/ 153353 h 177165"/>
                <a:gd name="connsiteX1" fmla="*/ 29528 w 77152"/>
                <a:gd name="connsiteY1" fmla="*/ 127635 h 177165"/>
                <a:gd name="connsiteX2" fmla="*/ 29528 w 77152"/>
                <a:gd name="connsiteY2" fmla="*/ 49530 h 177165"/>
                <a:gd name="connsiteX3" fmla="*/ 29528 w 77152"/>
                <a:gd name="connsiteY3" fmla="*/ 23813 h 177165"/>
                <a:gd name="connsiteX4" fmla="*/ 77153 w 77152"/>
                <a:gd name="connsiteY4" fmla="*/ 23813 h 177165"/>
                <a:gd name="connsiteX5" fmla="*/ 77153 w 77152"/>
                <a:gd name="connsiteY5" fmla="*/ 0 h 177165"/>
                <a:gd name="connsiteX6" fmla="*/ 0 w 77152"/>
                <a:gd name="connsiteY6" fmla="*/ 0 h 177165"/>
                <a:gd name="connsiteX7" fmla="*/ 0 w 77152"/>
                <a:gd name="connsiteY7" fmla="*/ 49530 h 177165"/>
                <a:gd name="connsiteX8" fmla="*/ 0 w 77152"/>
                <a:gd name="connsiteY8" fmla="*/ 127635 h 177165"/>
                <a:gd name="connsiteX9" fmla="*/ 0 w 77152"/>
                <a:gd name="connsiteY9" fmla="*/ 177165 h 177165"/>
                <a:gd name="connsiteX10" fmla="*/ 77153 w 77152"/>
                <a:gd name="connsiteY10" fmla="*/ 177165 h 177165"/>
                <a:gd name="connsiteX11" fmla="*/ 77153 w 77152"/>
                <a:gd name="connsiteY11" fmla="*/ 153353 h 177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7152" h="177165">
                  <a:moveTo>
                    <a:pt x="29528" y="153353"/>
                  </a:moveTo>
                  <a:lnTo>
                    <a:pt x="29528" y="127635"/>
                  </a:lnTo>
                  <a:lnTo>
                    <a:pt x="29528" y="49530"/>
                  </a:lnTo>
                  <a:lnTo>
                    <a:pt x="29528" y="23813"/>
                  </a:lnTo>
                  <a:lnTo>
                    <a:pt x="77153" y="23813"/>
                  </a:lnTo>
                  <a:lnTo>
                    <a:pt x="77153" y="0"/>
                  </a:lnTo>
                  <a:lnTo>
                    <a:pt x="0" y="0"/>
                  </a:lnTo>
                  <a:lnTo>
                    <a:pt x="0" y="49530"/>
                  </a:lnTo>
                  <a:lnTo>
                    <a:pt x="0" y="127635"/>
                  </a:lnTo>
                  <a:lnTo>
                    <a:pt x="0" y="177165"/>
                  </a:lnTo>
                  <a:lnTo>
                    <a:pt x="77153" y="177165"/>
                  </a:lnTo>
                  <a:lnTo>
                    <a:pt x="77153" y="1533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2" name="Полилиния: фигура 58">
              <a:extLst>
                <a:ext uri="{FF2B5EF4-FFF2-40B4-BE49-F238E27FC236}">
                  <a16:creationId xmlns:a16="http://schemas.microsoft.com/office/drawing/2014/main" id="{3E92FEA7-CA95-4E7A-ACB8-A035D8F87786}"/>
                </a:ext>
              </a:extLst>
            </p:cNvPr>
            <p:cNvSpPr/>
            <p:nvPr/>
          </p:nvSpPr>
          <p:spPr>
            <a:xfrm>
              <a:off x="5073491" y="3689350"/>
              <a:ext cx="78105" cy="178117"/>
            </a:xfrm>
            <a:custGeom>
              <a:avLst/>
              <a:gdLst>
                <a:gd name="connsiteX0" fmla="*/ 0 w 78105"/>
                <a:gd name="connsiteY0" fmla="*/ 0 h 178117"/>
                <a:gd name="connsiteX1" fmla="*/ 0 w 78105"/>
                <a:gd name="connsiteY1" fmla="*/ 23813 h 178117"/>
                <a:gd name="connsiteX2" fmla="*/ 48578 w 78105"/>
                <a:gd name="connsiteY2" fmla="*/ 23813 h 178117"/>
                <a:gd name="connsiteX3" fmla="*/ 48578 w 78105"/>
                <a:gd name="connsiteY3" fmla="*/ 50483 h 178117"/>
                <a:gd name="connsiteX4" fmla="*/ 48578 w 78105"/>
                <a:gd name="connsiteY4" fmla="*/ 154305 h 178117"/>
                <a:gd name="connsiteX5" fmla="*/ 48578 w 78105"/>
                <a:gd name="connsiteY5" fmla="*/ 178118 h 178117"/>
                <a:gd name="connsiteX6" fmla="*/ 78105 w 78105"/>
                <a:gd name="connsiteY6" fmla="*/ 178118 h 178117"/>
                <a:gd name="connsiteX7" fmla="*/ 78105 w 78105"/>
                <a:gd name="connsiteY7" fmla="*/ 50483 h 178117"/>
                <a:gd name="connsiteX8" fmla="*/ 78105 w 78105"/>
                <a:gd name="connsiteY8" fmla="*/ 0 h 178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105" h="178117">
                  <a:moveTo>
                    <a:pt x="0" y="0"/>
                  </a:moveTo>
                  <a:lnTo>
                    <a:pt x="0" y="23813"/>
                  </a:lnTo>
                  <a:lnTo>
                    <a:pt x="48578" y="23813"/>
                  </a:lnTo>
                  <a:lnTo>
                    <a:pt x="48578" y="50483"/>
                  </a:lnTo>
                  <a:lnTo>
                    <a:pt x="48578" y="154305"/>
                  </a:lnTo>
                  <a:lnTo>
                    <a:pt x="48578" y="178118"/>
                  </a:lnTo>
                  <a:lnTo>
                    <a:pt x="78105" y="178118"/>
                  </a:lnTo>
                  <a:lnTo>
                    <a:pt x="78105" y="50483"/>
                  </a:lnTo>
                  <a:lnTo>
                    <a:pt x="7810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14" name="Дата 11">
            <a:extLst>
              <a:ext uri="{FF2B5EF4-FFF2-40B4-BE49-F238E27FC236}">
                <a16:creationId xmlns:a16="http://schemas.microsoft.com/office/drawing/2014/main" id="{4CBC91E4-AF05-470C-A208-019D801A01EF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9595670" y="7006701"/>
            <a:ext cx="3023949" cy="402483"/>
          </a:xfrm>
        </p:spPr>
        <p:txBody>
          <a:bodyPr/>
          <a:lstStyle>
            <a:lvl1pPr>
              <a:defRPr b="1"/>
            </a:lvl1pPr>
          </a:lstStyle>
          <a:p>
            <a:fld id="{FA95BDB8-3687-4F3A-9A90-66160F74567D}" type="datetime1">
              <a:rPr lang="ru-RU" smtClean="0"/>
              <a:t>15.05.2025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12339" y="1635760"/>
            <a:ext cx="3064462" cy="11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006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4F3DEFA-69B3-406C-A4D0-52E23CE27639}"/>
              </a:ext>
            </a:extLst>
          </p:cNvPr>
          <p:cNvSpPr/>
          <p:nvPr userDrawn="1"/>
        </p:nvSpPr>
        <p:spPr>
          <a:xfrm>
            <a:off x="2322776" y="505369"/>
            <a:ext cx="10296843" cy="245349"/>
          </a:xfrm>
          <a:prstGeom prst="rect">
            <a:avLst/>
          </a:prstGeom>
          <a:solidFill>
            <a:srgbClr val="1C3A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0295E5E-E697-444D-BFC2-42EC1859CDA7}"/>
              </a:ext>
            </a:extLst>
          </p:cNvPr>
          <p:cNvSpPr/>
          <p:nvPr userDrawn="1"/>
        </p:nvSpPr>
        <p:spPr>
          <a:xfrm>
            <a:off x="0" y="6911675"/>
            <a:ext cx="814169" cy="648000"/>
          </a:xfrm>
          <a:prstGeom prst="rect">
            <a:avLst/>
          </a:prstGeom>
          <a:solidFill>
            <a:srgbClr val="1C3A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Дата 11">
            <a:extLst>
              <a:ext uri="{FF2B5EF4-FFF2-40B4-BE49-F238E27FC236}">
                <a16:creationId xmlns:a16="http://schemas.microsoft.com/office/drawing/2014/main" id="{4CBC91E4-AF05-470C-A208-019D801A01EF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628B605-02CD-4FCF-B099-C6F75A107BA4}" type="datetime1">
              <a:rPr lang="ru-RU" smtClean="0"/>
              <a:t>15.05.2025</a:t>
            </a:fld>
            <a:endParaRPr lang="ru-RU"/>
          </a:p>
        </p:txBody>
      </p:sp>
      <p:sp>
        <p:nvSpPr>
          <p:cNvPr id="13" name="Нижний колонтитул 12">
            <a:extLst>
              <a:ext uri="{FF2B5EF4-FFF2-40B4-BE49-F238E27FC236}">
                <a16:creationId xmlns:a16="http://schemas.microsoft.com/office/drawing/2014/main" id="{D8A71357-7D19-48D7-A08E-6E1B972F3A94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Проект : «Название»</a:t>
            </a:r>
            <a:endParaRPr lang="ru-RU" dirty="0"/>
          </a:p>
        </p:txBody>
      </p:sp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F69C1D54-FD8C-4B5A-B061-8C6F0A0EDEF4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D27AC06A-BEEB-4D89-A4A8-D713B351D9C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7" name="Текст 19">
            <a:extLst>
              <a:ext uri="{FF2B5EF4-FFF2-40B4-BE49-F238E27FC236}">
                <a16:creationId xmlns:a16="http://schemas.microsoft.com/office/drawing/2014/main" id="{BEB9C8FF-6CD6-4D43-8C50-089D52C8A28C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1605246" y="3684908"/>
            <a:ext cx="3375553" cy="1077913"/>
          </a:xfr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 marL="503971" indent="0" algn="l">
              <a:buFont typeface="Arial" panose="020B0604020202020204" pitchFamily="34" charset="0"/>
              <a:buNone/>
              <a:defRPr sz="1200"/>
            </a:lvl2pPr>
            <a:lvl3pPr marL="1007943" indent="0" algn="l">
              <a:buFont typeface="Arial" panose="020B0604020202020204" pitchFamily="34" charset="0"/>
              <a:buNone/>
              <a:defRPr sz="1200"/>
            </a:lvl3pPr>
            <a:lvl4pPr marL="1511914" indent="0" algn="l">
              <a:buFont typeface="Arial" panose="020B0604020202020204" pitchFamily="34" charset="0"/>
              <a:buNone/>
              <a:defRPr sz="1200"/>
            </a:lvl4pPr>
            <a:lvl5pPr marL="2015886" indent="0" algn="l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ru-RU" dirty="0"/>
              <a:t>В своём стремлении улучшить пользовательский опыт мы упускаем, что сделанные на базе интернет-аналитики выводы и по сей день остаются уделом либералов, которые жаждут быть разоблачены. </a:t>
            </a:r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015A0354-E2B6-4F62-B919-F1208BBA1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6196" y="1661346"/>
            <a:ext cx="4657827" cy="396822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Диаграмма 2">
            <a:extLst>
              <a:ext uri="{FF2B5EF4-FFF2-40B4-BE49-F238E27FC236}">
                <a16:creationId xmlns:a16="http://schemas.microsoft.com/office/drawing/2014/main" id="{32295D53-F2CC-465E-9324-DE48D3D9080F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6070349" y="2344737"/>
            <a:ext cx="6549271" cy="37798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4" name="Текст 19">
            <a:extLst>
              <a:ext uri="{FF2B5EF4-FFF2-40B4-BE49-F238E27FC236}">
                <a16:creationId xmlns:a16="http://schemas.microsoft.com/office/drawing/2014/main" id="{732C0821-1F7E-437B-9AD0-01703C5E9C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05246" y="3174365"/>
            <a:ext cx="3005241" cy="245349"/>
          </a:xfr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1900">
                <a:solidFill>
                  <a:schemeClr val="tx2"/>
                </a:solidFill>
                <a:latin typeface="+mj-lt"/>
              </a:defRPr>
            </a:lvl1pPr>
            <a:lvl2pPr marL="503971" indent="0" algn="l">
              <a:buFont typeface="Arial" panose="020B0604020202020204" pitchFamily="34" charset="0"/>
              <a:buNone/>
              <a:defRPr sz="1200"/>
            </a:lvl2pPr>
            <a:lvl3pPr marL="1007943" indent="0" algn="l">
              <a:buFont typeface="Arial" panose="020B0604020202020204" pitchFamily="34" charset="0"/>
              <a:buNone/>
              <a:defRPr sz="1200"/>
            </a:lvl3pPr>
            <a:lvl4pPr marL="1511914" indent="0" algn="l">
              <a:buFont typeface="Arial" panose="020B0604020202020204" pitchFamily="34" charset="0"/>
              <a:buNone/>
              <a:defRPr sz="1200"/>
            </a:lvl4pPr>
            <a:lvl5pPr marL="2015886" indent="0" algn="l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ru-RU" dirty="0"/>
              <a:t>Название блока</a:t>
            </a:r>
          </a:p>
        </p:txBody>
      </p:sp>
      <p:grpSp>
        <p:nvGrpSpPr>
          <p:cNvPr id="18" name="Рисунок 11">
            <a:extLst>
              <a:ext uri="{FF2B5EF4-FFF2-40B4-BE49-F238E27FC236}">
                <a16:creationId xmlns:a16="http://schemas.microsoft.com/office/drawing/2014/main" id="{79B4B4B3-8670-48EE-A5F9-63BC1F99025E}"/>
              </a:ext>
            </a:extLst>
          </p:cNvPr>
          <p:cNvGrpSpPr/>
          <p:nvPr userDrawn="1"/>
        </p:nvGrpSpPr>
        <p:grpSpPr>
          <a:xfrm>
            <a:off x="12960979" y="200252"/>
            <a:ext cx="253479" cy="235824"/>
            <a:chOff x="4960144" y="3689350"/>
            <a:chExt cx="191452" cy="178117"/>
          </a:xfrm>
        </p:grpSpPr>
        <p:sp>
          <p:nvSpPr>
            <p:cNvPr id="19" name="Полилиния: фигура 40">
              <a:extLst>
                <a:ext uri="{FF2B5EF4-FFF2-40B4-BE49-F238E27FC236}">
                  <a16:creationId xmlns:a16="http://schemas.microsoft.com/office/drawing/2014/main" id="{71FAECA2-13EF-41FB-81D4-C44561DDE451}"/>
                </a:ext>
              </a:extLst>
            </p:cNvPr>
            <p:cNvSpPr/>
            <p:nvPr/>
          </p:nvSpPr>
          <p:spPr>
            <a:xfrm>
              <a:off x="5073491" y="3843655"/>
              <a:ext cx="40005" cy="23812"/>
            </a:xfrm>
            <a:custGeom>
              <a:avLst/>
              <a:gdLst>
                <a:gd name="connsiteX0" fmla="*/ 40005 w 40005"/>
                <a:gd name="connsiteY0" fmla="*/ 23813 h 23812"/>
                <a:gd name="connsiteX1" fmla="*/ 40005 w 40005"/>
                <a:gd name="connsiteY1" fmla="*/ 0 h 23812"/>
                <a:gd name="connsiteX2" fmla="*/ 0 w 40005"/>
                <a:gd name="connsiteY2" fmla="*/ 0 h 23812"/>
                <a:gd name="connsiteX3" fmla="*/ 0 w 40005"/>
                <a:gd name="connsiteY3" fmla="*/ 23813 h 23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005" h="23812">
                  <a:moveTo>
                    <a:pt x="40005" y="23813"/>
                  </a:moveTo>
                  <a:lnTo>
                    <a:pt x="40005" y="0"/>
                  </a:lnTo>
                  <a:lnTo>
                    <a:pt x="0" y="0"/>
                  </a:lnTo>
                  <a:lnTo>
                    <a:pt x="0" y="23813"/>
                  </a:lnTo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" name="Полилиния: фигура 41">
              <a:extLst>
                <a:ext uri="{FF2B5EF4-FFF2-40B4-BE49-F238E27FC236}">
                  <a16:creationId xmlns:a16="http://schemas.microsoft.com/office/drawing/2014/main" id="{F1CBED32-2892-41D0-85B8-B50FB9262AF4}"/>
                </a:ext>
              </a:extLst>
            </p:cNvPr>
            <p:cNvSpPr/>
            <p:nvPr/>
          </p:nvSpPr>
          <p:spPr>
            <a:xfrm>
              <a:off x="4960144" y="3690302"/>
              <a:ext cx="77152" cy="177165"/>
            </a:xfrm>
            <a:custGeom>
              <a:avLst/>
              <a:gdLst>
                <a:gd name="connsiteX0" fmla="*/ 29528 w 77152"/>
                <a:gd name="connsiteY0" fmla="*/ 153353 h 177165"/>
                <a:gd name="connsiteX1" fmla="*/ 29528 w 77152"/>
                <a:gd name="connsiteY1" fmla="*/ 127635 h 177165"/>
                <a:gd name="connsiteX2" fmla="*/ 29528 w 77152"/>
                <a:gd name="connsiteY2" fmla="*/ 49530 h 177165"/>
                <a:gd name="connsiteX3" fmla="*/ 29528 w 77152"/>
                <a:gd name="connsiteY3" fmla="*/ 23813 h 177165"/>
                <a:gd name="connsiteX4" fmla="*/ 77153 w 77152"/>
                <a:gd name="connsiteY4" fmla="*/ 23813 h 177165"/>
                <a:gd name="connsiteX5" fmla="*/ 77153 w 77152"/>
                <a:gd name="connsiteY5" fmla="*/ 0 h 177165"/>
                <a:gd name="connsiteX6" fmla="*/ 0 w 77152"/>
                <a:gd name="connsiteY6" fmla="*/ 0 h 177165"/>
                <a:gd name="connsiteX7" fmla="*/ 0 w 77152"/>
                <a:gd name="connsiteY7" fmla="*/ 49530 h 177165"/>
                <a:gd name="connsiteX8" fmla="*/ 0 w 77152"/>
                <a:gd name="connsiteY8" fmla="*/ 127635 h 177165"/>
                <a:gd name="connsiteX9" fmla="*/ 0 w 77152"/>
                <a:gd name="connsiteY9" fmla="*/ 177165 h 177165"/>
                <a:gd name="connsiteX10" fmla="*/ 77153 w 77152"/>
                <a:gd name="connsiteY10" fmla="*/ 177165 h 177165"/>
                <a:gd name="connsiteX11" fmla="*/ 77153 w 77152"/>
                <a:gd name="connsiteY11" fmla="*/ 153353 h 177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7152" h="177165">
                  <a:moveTo>
                    <a:pt x="29528" y="153353"/>
                  </a:moveTo>
                  <a:lnTo>
                    <a:pt x="29528" y="127635"/>
                  </a:lnTo>
                  <a:lnTo>
                    <a:pt x="29528" y="49530"/>
                  </a:lnTo>
                  <a:lnTo>
                    <a:pt x="29528" y="23813"/>
                  </a:lnTo>
                  <a:lnTo>
                    <a:pt x="77153" y="23813"/>
                  </a:lnTo>
                  <a:lnTo>
                    <a:pt x="77153" y="0"/>
                  </a:lnTo>
                  <a:lnTo>
                    <a:pt x="0" y="0"/>
                  </a:lnTo>
                  <a:lnTo>
                    <a:pt x="0" y="49530"/>
                  </a:lnTo>
                  <a:lnTo>
                    <a:pt x="0" y="127635"/>
                  </a:lnTo>
                  <a:lnTo>
                    <a:pt x="0" y="177165"/>
                  </a:lnTo>
                  <a:lnTo>
                    <a:pt x="77153" y="177165"/>
                  </a:lnTo>
                  <a:lnTo>
                    <a:pt x="77153" y="15335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" name="Полилиния: фигура 42">
              <a:extLst>
                <a:ext uri="{FF2B5EF4-FFF2-40B4-BE49-F238E27FC236}">
                  <a16:creationId xmlns:a16="http://schemas.microsoft.com/office/drawing/2014/main" id="{0A820A3A-4020-4420-AF54-37104F8FC0C7}"/>
                </a:ext>
              </a:extLst>
            </p:cNvPr>
            <p:cNvSpPr/>
            <p:nvPr/>
          </p:nvSpPr>
          <p:spPr>
            <a:xfrm>
              <a:off x="5073491" y="3689350"/>
              <a:ext cx="78105" cy="178117"/>
            </a:xfrm>
            <a:custGeom>
              <a:avLst/>
              <a:gdLst>
                <a:gd name="connsiteX0" fmla="*/ 0 w 78105"/>
                <a:gd name="connsiteY0" fmla="*/ 0 h 178117"/>
                <a:gd name="connsiteX1" fmla="*/ 0 w 78105"/>
                <a:gd name="connsiteY1" fmla="*/ 23813 h 178117"/>
                <a:gd name="connsiteX2" fmla="*/ 48578 w 78105"/>
                <a:gd name="connsiteY2" fmla="*/ 23813 h 178117"/>
                <a:gd name="connsiteX3" fmla="*/ 48578 w 78105"/>
                <a:gd name="connsiteY3" fmla="*/ 50483 h 178117"/>
                <a:gd name="connsiteX4" fmla="*/ 48578 w 78105"/>
                <a:gd name="connsiteY4" fmla="*/ 154305 h 178117"/>
                <a:gd name="connsiteX5" fmla="*/ 48578 w 78105"/>
                <a:gd name="connsiteY5" fmla="*/ 178118 h 178117"/>
                <a:gd name="connsiteX6" fmla="*/ 78105 w 78105"/>
                <a:gd name="connsiteY6" fmla="*/ 178118 h 178117"/>
                <a:gd name="connsiteX7" fmla="*/ 78105 w 78105"/>
                <a:gd name="connsiteY7" fmla="*/ 50483 h 178117"/>
                <a:gd name="connsiteX8" fmla="*/ 78105 w 78105"/>
                <a:gd name="connsiteY8" fmla="*/ 0 h 178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105" h="178117">
                  <a:moveTo>
                    <a:pt x="0" y="0"/>
                  </a:moveTo>
                  <a:lnTo>
                    <a:pt x="0" y="23813"/>
                  </a:lnTo>
                  <a:lnTo>
                    <a:pt x="48578" y="23813"/>
                  </a:lnTo>
                  <a:lnTo>
                    <a:pt x="48578" y="50483"/>
                  </a:lnTo>
                  <a:lnTo>
                    <a:pt x="48578" y="154305"/>
                  </a:lnTo>
                  <a:lnTo>
                    <a:pt x="48578" y="178118"/>
                  </a:lnTo>
                  <a:lnTo>
                    <a:pt x="78105" y="178118"/>
                  </a:lnTo>
                  <a:lnTo>
                    <a:pt x="78105" y="50483"/>
                  </a:lnTo>
                  <a:lnTo>
                    <a:pt x="78105" y="0"/>
                  </a:lnTo>
                  <a:close/>
                </a:path>
              </a:pathLst>
            </a:custGeom>
            <a:solidFill>
              <a:srgbClr val="1B396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0969" y="95717"/>
            <a:ext cx="779875" cy="105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15284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1466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следовательность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4F3DEFA-69B3-406C-A4D0-52E23CE27639}"/>
              </a:ext>
            </a:extLst>
          </p:cNvPr>
          <p:cNvSpPr/>
          <p:nvPr userDrawn="1"/>
        </p:nvSpPr>
        <p:spPr>
          <a:xfrm>
            <a:off x="2212511" y="204198"/>
            <a:ext cx="9635588" cy="438995"/>
          </a:xfrm>
          <a:prstGeom prst="rect">
            <a:avLst/>
          </a:prstGeom>
          <a:solidFill>
            <a:srgbClr val="1C3A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Дата 11">
            <a:extLst>
              <a:ext uri="{FF2B5EF4-FFF2-40B4-BE49-F238E27FC236}">
                <a16:creationId xmlns:a16="http://schemas.microsoft.com/office/drawing/2014/main" id="{4CBC91E4-AF05-470C-A208-019D801A01EF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6572D77F-8FA9-4C68-8E78-A7A9EA8B352D}" type="datetime1">
              <a:rPr lang="ru-RU" smtClean="0"/>
              <a:t>15.05.2025</a:t>
            </a:fld>
            <a:endParaRPr lang="ru-RU"/>
          </a:p>
        </p:txBody>
      </p:sp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F69C1D54-FD8C-4B5A-B061-8C6F0A0EDEF4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D27AC06A-BEEB-4D89-A4A8-D713B351D9C3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018073" y="187434"/>
            <a:ext cx="1098354" cy="39090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58" y="204198"/>
            <a:ext cx="1732813" cy="48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89209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1466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лок текст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4F3DEFA-69B3-406C-A4D0-52E23CE27639}"/>
              </a:ext>
            </a:extLst>
          </p:cNvPr>
          <p:cNvSpPr/>
          <p:nvPr userDrawn="1"/>
        </p:nvSpPr>
        <p:spPr>
          <a:xfrm>
            <a:off x="2322776" y="505369"/>
            <a:ext cx="10296843" cy="245349"/>
          </a:xfrm>
          <a:prstGeom prst="rect">
            <a:avLst/>
          </a:prstGeom>
          <a:solidFill>
            <a:srgbClr val="1C3A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0295E5E-E697-444D-BFC2-42EC1859CDA7}"/>
              </a:ext>
            </a:extLst>
          </p:cNvPr>
          <p:cNvSpPr/>
          <p:nvPr userDrawn="1"/>
        </p:nvSpPr>
        <p:spPr>
          <a:xfrm>
            <a:off x="0" y="6911675"/>
            <a:ext cx="814169" cy="648000"/>
          </a:xfrm>
          <a:prstGeom prst="rect">
            <a:avLst/>
          </a:prstGeom>
          <a:solidFill>
            <a:srgbClr val="1C3A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Дата 11">
            <a:extLst>
              <a:ext uri="{FF2B5EF4-FFF2-40B4-BE49-F238E27FC236}">
                <a16:creationId xmlns:a16="http://schemas.microsoft.com/office/drawing/2014/main" id="{4CBC91E4-AF05-470C-A208-019D801A01EF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21C0AFA-E31A-496B-BA3D-EF907CCFF8D5}" type="datetime1">
              <a:rPr lang="ru-RU" smtClean="0"/>
              <a:t>15.05.2025</a:t>
            </a:fld>
            <a:endParaRPr lang="ru-RU"/>
          </a:p>
        </p:txBody>
      </p:sp>
      <p:sp>
        <p:nvSpPr>
          <p:cNvPr id="13" name="Нижний колонтитул 12">
            <a:extLst>
              <a:ext uri="{FF2B5EF4-FFF2-40B4-BE49-F238E27FC236}">
                <a16:creationId xmlns:a16="http://schemas.microsoft.com/office/drawing/2014/main" id="{D8A71357-7D19-48D7-A08E-6E1B972F3A94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Проект : «Название»</a:t>
            </a:r>
            <a:endParaRPr lang="ru-RU" dirty="0"/>
          </a:p>
        </p:txBody>
      </p:sp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F69C1D54-FD8C-4B5A-B061-8C6F0A0EDEF4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D27AC06A-BEEB-4D89-A4A8-D713B351D9C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CC3BAEBC-2D7C-47AD-9857-105447580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7844" y="1118087"/>
            <a:ext cx="11834655" cy="396822"/>
          </a:xfrm>
        </p:spPr>
        <p:txBody>
          <a:bodyPr>
            <a:noAutofit/>
          </a:bodyPr>
          <a:lstStyle>
            <a:lvl1pPr>
              <a:defRPr lang="ru-RU" sz="27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F95C2BE5-8021-4CF5-B2F4-7E1F630B96C9}"/>
              </a:ext>
            </a:extLst>
          </p:cNvPr>
          <p:cNvSpPr/>
          <p:nvPr userDrawn="1"/>
        </p:nvSpPr>
        <p:spPr>
          <a:xfrm>
            <a:off x="814170" y="2847975"/>
            <a:ext cx="11805450" cy="40576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 dirty="0"/>
          </a:p>
        </p:txBody>
      </p:sp>
      <p:sp>
        <p:nvSpPr>
          <p:cNvPr id="27" name="Текст 19">
            <a:extLst>
              <a:ext uri="{FF2B5EF4-FFF2-40B4-BE49-F238E27FC236}">
                <a16:creationId xmlns:a16="http://schemas.microsoft.com/office/drawing/2014/main" id="{BEB9C8FF-6CD6-4D43-8C50-089D52C8A28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26247" y="3188582"/>
            <a:ext cx="10609175" cy="2190419"/>
          </a:xfr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lang="ru-RU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3971" indent="0" algn="l">
              <a:buFont typeface="Arial" panose="020B0604020202020204" pitchFamily="34" charset="0"/>
              <a:buNone/>
              <a:defRPr sz="1200"/>
            </a:lvl2pPr>
            <a:lvl3pPr marL="1007943" indent="0" algn="l">
              <a:buFont typeface="Arial" panose="020B0604020202020204" pitchFamily="34" charset="0"/>
              <a:buNone/>
              <a:defRPr sz="1200"/>
            </a:lvl3pPr>
            <a:lvl4pPr marL="1511914" indent="0" algn="l">
              <a:buFont typeface="Arial" panose="020B0604020202020204" pitchFamily="34" charset="0"/>
              <a:buNone/>
              <a:defRPr sz="1200"/>
            </a:lvl4pPr>
            <a:lvl5pPr marL="2015886" indent="0" algn="l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ru-RU" dirty="0"/>
              <a:t>В своём стремлении улучшить пользовательский опыт мы упускаем, что сделанные на базе интернет-аналитики выводы и по сей день остаются уделом либералов, которые жаждут быть разоблачены. </a:t>
            </a:r>
          </a:p>
        </p:txBody>
      </p:sp>
      <p:grpSp>
        <p:nvGrpSpPr>
          <p:cNvPr id="17" name="Рисунок 11">
            <a:extLst>
              <a:ext uri="{FF2B5EF4-FFF2-40B4-BE49-F238E27FC236}">
                <a16:creationId xmlns:a16="http://schemas.microsoft.com/office/drawing/2014/main" id="{79B4B4B3-8670-48EE-A5F9-63BC1F99025E}"/>
              </a:ext>
            </a:extLst>
          </p:cNvPr>
          <p:cNvGrpSpPr/>
          <p:nvPr userDrawn="1"/>
        </p:nvGrpSpPr>
        <p:grpSpPr>
          <a:xfrm>
            <a:off x="12960979" y="200252"/>
            <a:ext cx="253479" cy="235824"/>
            <a:chOff x="4960144" y="3689350"/>
            <a:chExt cx="191452" cy="178117"/>
          </a:xfrm>
        </p:grpSpPr>
        <p:sp>
          <p:nvSpPr>
            <p:cNvPr id="18" name="Полилиния: фигура 40">
              <a:extLst>
                <a:ext uri="{FF2B5EF4-FFF2-40B4-BE49-F238E27FC236}">
                  <a16:creationId xmlns:a16="http://schemas.microsoft.com/office/drawing/2014/main" id="{71FAECA2-13EF-41FB-81D4-C44561DDE451}"/>
                </a:ext>
              </a:extLst>
            </p:cNvPr>
            <p:cNvSpPr/>
            <p:nvPr/>
          </p:nvSpPr>
          <p:spPr>
            <a:xfrm>
              <a:off x="5073491" y="3843655"/>
              <a:ext cx="40005" cy="23812"/>
            </a:xfrm>
            <a:custGeom>
              <a:avLst/>
              <a:gdLst>
                <a:gd name="connsiteX0" fmla="*/ 40005 w 40005"/>
                <a:gd name="connsiteY0" fmla="*/ 23813 h 23812"/>
                <a:gd name="connsiteX1" fmla="*/ 40005 w 40005"/>
                <a:gd name="connsiteY1" fmla="*/ 0 h 23812"/>
                <a:gd name="connsiteX2" fmla="*/ 0 w 40005"/>
                <a:gd name="connsiteY2" fmla="*/ 0 h 23812"/>
                <a:gd name="connsiteX3" fmla="*/ 0 w 40005"/>
                <a:gd name="connsiteY3" fmla="*/ 23813 h 23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005" h="23812">
                  <a:moveTo>
                    <a:pt x="40005" y="23813"/>
                  </a:moveTo>
                  <a:lnTo>
                    <a:pt x="40005" y="0"/>
                  </a:lnTo>
                  <a:lnTo>
                    <a:pt x="0" y="0"/>
                  </a:lnTo>
                  <a:lnTo>
                    <a:pt x="0" y="23813"/>
                  </a:lnTo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" name="Полилиния: фигура 41">
              <a:extLst>
                <a:ext uri="{FF2B5EF4-FFF2-40B4-BE49-F238E27FC236}">
                  <a16:creationId xmlns:a16="http://schemas.microsoft.com/office/drawing/2014/main" id="{F1CBED32-2892-41D0-85B8-B50FB9262AF4}"/>
                </a:ext>
              </a:extLst>
            </p:cNvPr>
            <p:cNvSpPr/>
            <p:nvPr/>
          </p:nvSpPr>
          <p:spPr>
            <a:xfrm>
              <a:off x="4960144" y="3690302"/>
              <a:ext cx="77152" cy="177165"/>
            </a:xfrm>
            <a:custGeom>
              <a:avLst/>
              <a:gdLst>
                <a:gd name="connsiteX0" fmla="*/ 29528 w 77152"/>
                <a:gd name="connsiteY0" fmla="*/ 153353 h 177165"/>
                <a:gd name="connsiteX1" fmla="*/ 29528 w 77152"/>
                <a:gd name="connsiteY1" fmla="*/ 127635 h 177165"/>
                <a:gd name="connsiteX2" fmla="*/ 29528 w 77152"/>
                <a:gd name="connsiteY2" fmla="*/ 49530 h 177165"/>
                <a:gd name="connsiteX3" fmla="*/ 29528 w 77152"/>
                <a:gd name="connsiteY3" fmla="*/ 23813 h 177165"/>
                <a:gd name="connsiteX4" fmla="*/ 77153 w 77152"/>
                <a:gd name="connsiteY4" fmla="*/ 23813 h 177165"/>
                <a:gd name="connsiteX5" fmla="*/ 77153 w 77152"/>
                <a:gd name="connsiteY5" fmla="*/ 0 h 177165"/>
                <a:gd name="connsiteX6" fmla="*/ 0 w 77152"/>
                <a:gd name="connsiteY6" fmla="*/ 0 h 177165"/>
                <a:gd name="connsiteX7" fmla="*/ 0 w 77152"/>
                <a:gd name="connsiteY7" fmla="*/ 49530 h 177165"/>
                <a:gd name="connsiteX8" fmla="*/ 0 w 77152"/>
                <a:gd name="connsiteY8" fmla="*/ 127635 h 177165"/>
                <a:gd name="connsiteX9" fmla="*/ 0 w 77152"/>
                <a:gd name="connsiteY9" fmla="*/ 177165 h 177165"/>
                <a:gd name="connsiteX10" fmla="*/ 77153 w 77152"/>
                <a:gd name="connsiteY10" fmla="*/ 177165 h 177165"/>
                <a:gd name="connsiteX11" fmla="*/ 77153 w 77152"/>
                <a:gd name="connsiteY11" fmla="*/ 153353 h 177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7152" h="177165">
                  <a:moveTo>
                    <a:pt x="29528" y="153353"/>
                  </a:moveTo>
                  <a:lnTo>
                    <a:pt x="29528" y="127635"/>
                  </a:lnTo>
                  <a:lnTo>
                    <a:pt x="29528" y="49530"/>
                  </a:lnTo>
                  <a:lnTo>
                    <a:pt x="29528" y="23813"/>
                  </a:lnTo>
                  <a:lnTo>
                    <a:pt x="77153" y="23813"/>
                  </a:lnTo>
                  <a:lnTo>
                    <a:pt x="77153" y="0"/>
                  </a:lnTo>
                  <a:lnTo>
                    <a:pt x="0" y="0"/>
                  </a:lnTo>
                  <a:lnTo>
                    <a:pt x="0" y="49530"/>
                  </a:lnTo>
                  <a:lnTo>
                    <a:pt x="0" y="127635"/>
                  </a:lnTo>
                  <a:lnTo>
                    <a:pt x="0" y="177165"/>
                  </a:lnTo>
                  <a:lnTo>
                    <a:pt x="77153" y="177165"/>
                  </a:lnTo>
                  <a:lnTo>
                    <a:pt x="77153" y="15335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" name="Полилиния: фигура 42">
              <a:extLst>
                <a:ext uri="{FF2B5EF4-FFF2-40B4-BE49-F238E27FC236}">
                  <a16:creationId xmlns:a16="http://schemas.microsoft.com/office/drawing/2014/main" id="{0A820A3A-4020-4420-AF54-37104F8FC0C7}"/>
                </a:ext>
              </a:extLst>
            </p:cNvPr>
            <p:cNvSpPr/>
            <p:nvPr/>
          </p:nvSpPr>
          <p:spPr>
            <a:xfrm>
              <a:off x="5073491" y="3689350"/>
              <a:ext cx="78105" cy="178117"/>
            </a:xfrm>
            <a:custGeom>
              <a:avLst/>
              <a:gdLst>
                <a:gd name="connsiteX0" fmla="*/ 0 w 78105"/>
                <a:gd name="connsiteY0" fmla="*/ 0 h 178117"/>
                <a:gd name="connsiteX1" fmla="*/ 0 w 78105"/>
                <a:gd name="connsiteY1" fmla="*/ 23813 h 178117"/>
                <a:gd name="connsiteX2" fmla="*/ 48578 w 78105"/>
                <a:gd name="connsiteY2" fmla="*/ 23813 h 178117"/>
                <a:gd name="connsiteX3" fmla="*/ 48578 w 78105"/>
                <a:gd name="connsiteY3" fmla="*/ 50483 h 178117"/>
                <a:gd name="connsiteX4" fmla="*/ 48578 w 78105"/>
                <a:gd name="connsiteY4" fmla="*/ 154305 h 178117"/>
                <a:gd name="connsiteX5" fmla="*/ 48578 w 78105"/>
                <a:gd name="connsiteY5" fmla="*/ 178118 h 178117"/>
                <a:gd name="connsiteX6" fmla="*/ 78105 w 78105"/>
                <a:gd name="connsiteY6" fmla="*/ 178118 h 178117"/>
                <a:gd name="connsiteX7" fmla="*/ 78105 w 78105"/>
                <a:gd name="connsiteY7" fmla="*/ 50483 h 178117"/>
                <a:gd name="connsiteX8" fmla="*/ 78105 w 78105"/>
                <a:gd name="connsiteY8" fmla="*/ 0 h 178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105" h="178117">
                  <a:moveTo>
                    <a:pt x="0" y="0"/>
                  </a:moveTo>
                  <a:lnTo>
                    <a:pt x="0" y="23813"/>
                  </a:lnTo>
                  <a:lnTo>
                    <a:pt x="48578" y="23813"/>
                  </a:lnTo>
                  <a:lnTo>
                    <a:pt x="48578" y="50483"/>
                  </a:lnTo>
                  <a:lnTo>
                    <a:pt x="48578" y="154305"/>
                  </a:lnTo>
                  <a:lnTo>
                    <a:pt x="48578" y="178118"/>
                  </a:lnTo>
                  <a:lnTo>
                    <a:pt x="78105" y="178118"/>
                  </a:lnTo>
                  <a:lnTo>
                    <a:pt x="78105" y="50483"/>
                  </a:lnTo>
                  <a:lnTo>
                    <a:pt x="78105" y="0"/>
                  </a:lnTo>
                  <a:close/>
                </a:path>
              </a:pathLst>
            </a:custGeom>
            <a:solidFill>
              <a:srgbClr val="1B396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4169" y="95717"/>
            <a:ext cx="704876" cy="105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88147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146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локи текст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4F3DEFA-69B3-406C-A4D0-52E23CE27639}"/>
              </a:ext>
            </a:extLst>
          </p:cNvPr>
          <p:cNvSpPr/>
          <p:nvPr userDrawn="1"/>
        </p:nvSpPr>
        <p:spPr>
          <a:xfrm>
            <a:off x="2322776" y="505369"/>
            <a:ext cx="10296843" cy="245349"/>
          </a:xfrm>
          <a:prstGeom prst="rect">
            <a:avLst/>
          </a:prstGeom>
          <a:solidFill>
            <a:srgbClr val="1C3A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0295E5E-E697-444D-BFC2-42EC1859CDA7}"/>
              </a:ext>
            </a:extLst>
          </p:cNvPr>
          <p:cNvSpPr/>
          <p:nvPr userDrawn="1"/>
        </p:nvSpPr>
        <p:spPr>
          <a:xfrm>
            <a:off x="0" y="6911675"/>
            <a:ext cx="814169" cy="648000"/>
          </a:xfrm>
          <a:prstGeom prst="rect">
            <a:avLst/>
          </a:prstGeom>
          <a:solidFill>
            <a:srgbClr val="1C3A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Дата 11">
            <a:extLst>
              <a:ext uri="{FF2B5EF4-FFF2-40B4-BE49-F238E27FC236}">
                <a16:creationId xmlns:a16="http://schemas.microsoft.com/office/drawing/2014/main" id="{4CBC91E4-AF05-470C-A208-019D801A01EF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F3336D7-44AC-4C27-9F4B-096F6284BE36}" type="datetime1">
              <a:rPr lang="ru-RU" smtClean="0"/>
              <a:t>15.05.2025</a:t>
            </a:fld>
            <a:endParaRPr lang="ru-RU"/>
          </a:p>
        </p:txBody>
      </p:sp>
      <p:sp>
        <p:nvSpPr>
          <p:cNvPr id="13" name="Нижний колонтитул 12">
            <a:extLst>
              <a:ext uri="{FF2B5EF4-FFF2-40B4-BE49-F238E27FC236}">
                <a16:creationId xmlns:a16="http://schemas.microsoft.com/office/drawing/2014/main" id="{D8A71357-7D19-48D7-A08E-6E1B972F3A94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Проект : «Название»</a:t>
            </a:r>
            <a:endParaRPr lang="ru-RU" dirty="0"/>
          </a:p>
        </p:txBody>
      </p:sp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F69C1D54-FD8C-4B5A-B061-8C6F0A0EDEF4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D27AC06A-BEEB-4D89-A4A8-D713B351D9C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7" name="Текст 19">
            <a:extLst>
              <a:ext uri="{FF2B5EF4-FFF2-40B4-BE49-F238E27FC236}">
                <a16:creationId xmlns:a16="http://schemas.microsoft.com/office/drawing/2014/main" id="{BEB9C8FF-6CD6-4D43-8C50-089D52C8A28C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822152" y="2385181"/>
            <a:ext cx="3722117" cy="1394657"/>
          </a:xfr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08000" rtlCol="0" anchor="t"/>
          <a:lstStyle>
            <a:lvl1pPr marL="0" indent="0">
              <a:buNone/>
              <a:defRPr lang="ru-RU" sz="1200" dirty="0">
                <a:solidFill>
                  <a:schemeClr val="tx2"/>
                </a:solidFill>
              </a:defRPr>
            </a:lvl1pPr>
          </a:lstStyle>
          <a:p>
            <a:pPr marL="0" lvl="0" defTabSz="457200"/>
            <a:r>
              <a:rPr lang="ru-RU" dirty="0"/>
              <a:t>В своём стремлении улучшить пользовательский опыт мы упускаем, что сделанные на базе интернет-аналитики выводы и по сей день остаются уделом либералов, которые жаждут быть разоблачены. 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CC3BAEBC-2D7C-47AD-9857-105447580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9258" y="1115856"/>
            <a:ext cx="11843241" cy="396822"/>
          </a:xfrm>
        </p:spPr>
        <p:txBody>
          <a:bodyPr>
            <a:noAutofit/>
          </a:bodyPr>
          <a:lstStyle>
            <a:lvl1pPr>
              <a:defRPr lang="ru-RU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8" name="Текст 19">
            <a:extLst>
              <a:ext uri="{FF2B5EF4-FFF2-40B4-BE49-F238E27FC236}">
                <a16:creationId xmlns:a16="http://schemas.microsoft.com/office/drawing/2014/main" id="{6620B38E-45B7-4DFA-A258-3F0C876BC53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2152" y="3990976"/>
            <a:ext cx="3722117" cy="2910266"/>
          </a:xfrm>
          <a:solidFill>
            <a:srgbClr val="DDD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08000" rtlCol="0" anchor="t"/>
          <a:lstStyle>
            <a:lvl1pPr marL="0" indent="0">
              <a:buNone/>
              <a:defRPr lang="ru-RU" sz="1200" dirty="0">
                <a:solidFill>
                  <a:schemeClr val="tx2"/>
                </a:solidFill>
              </a:defRPr>
            </a:lvl1pPr>
          </a:lstStyle>
          <a:p>
            <a:pPr marL="0" lvl="0" defTabSz="457200"/>
            <a:r>
              <a:rPr lang="ru-RU" dirty="0"/>
              <a:t>В своём стремлении улучшить пользовательский опыт мы упускаем, что сделанные на базе интернет-аналитики выводы и по сей день остаются уделом либералов, которые жаждут быть разоблачены. </a:t>
            </a:r>
          </a:p>
        </p:txBody>
      </p:sp>
      <p:sp>
        <p:nvSpPr>
          <p:cNvPr id="49" name="Текст 19">
            <a:extLst>
              <a:ext uri="{FF2B5EF4-FFF2-40B4-BE49-F238E27FC236}">
                <a16:creationId xmlns:a16="http://schemas.microsoft.com/office/drawing/2014/main" id="{B9AC134C-9A7A-4423-8BD9-39E0BD51A9E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71602" y="5315858"/>
            <a:ext cx="3722117" cy="1595817"/>
          </a:xfr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08000" rtlCol="0" anchor="t"/>
          <a:lstStyle>
            <a:lvl1pPr marL="0" indent="0">
              <a:buNone/>
              <a:defRPr lang="ru-RU" sz="1200" dirty="0">
                <a:solidFill>
                  <a:schemeClr val="tx2"/>
                </a:solidFill>
              </a:defRPr>
            </a:lvl1pPr>
          </a:lstStyle>
          <a:p>
            <a:pPr marL="0" lvl="0" defTabSz="457200"/>
            <a:r>
              <a:rPr lang="ru-RU" dirty="0"/>
              <a:t>В своём стремлении улучшить пользовательский опыт мы упускаем, что сделанные на базе интернет-аналитики выводы и по сей день остаются уделом либералов, которые жаждут быть разоблачены. </a:t>
            </a:r>
          </a:p>
        </p:txBody>
      </p:sp>
      <p:sp>
        <p:nvSpPr>
          <p:cNvPr id="50" name="Текст 19">
            <a:extLst>
              <a:ext uri="{FF2B5EF4-FFF2-40B4-BE49-F238E27FC236}">
                <a16:creationId xmlns:a16="http://schemas.microsoft.com/office/drawing/2014/main" id="{2EBD7EE9-A5A8-4E1A-BFD4-FC8817AB5CB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71602" y="2385181"/>
            <a:ext cx="3722117" cy="2748795"/>
          </a:xfrm>
          <a:solidFill>
            <a:srgbClr val="DDD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08000" rtlCol="0" anchor="t"/>
          <a:lstStyle>
            <a:lvl1pPr marL="0" indent="0">
              <a:buNone/>
              <a:defRPr lang="ru-RU" sz="1200" dirty="0">
                <a:solidFill>
                  <a:schemeClr val="tx2"/>
                </a:solidFill>
              </a:defRPr>
            </a:lvl1pPr>
          </a:lstStyle>
          <a:p>
            <a:pPr marL="0" lvl="0" defTabSz="457200"/>
            <a:r>
              <a:rPr lang="ru-RU" dirty="0"/>
              <a:t>В своём стремлении улучшить пользовательский опыт мы упускаем, что сделанные на базе интернет-аналитики выводы и по сей день остаются уделом либералов, которые жаждут быть разоблачены. </a:t>
            </a:r>
          </a:p>
        </p:txBody>
      </p:sp>
      <p:sp>
        <p:nvSpPr>
          <p:cNvPr id="51" name="Текст 19">
            <a:extLst>
              <a:ext uri="{FF2B5EF4-FFF2-40B4-BE49-F238E27FC236}">
                <a16:creationId xmlns:a16="http://schemas.microsoft.com/office/drawing/2014/main" id="{2349BF42-36DC-453E-9462-B72E5191106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85529" y="2385181"/>
            <a:ext cx="3732095" cy="4526494"/>
          </a:xfr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08000" rtlCol="0" anchor="t"/>
          <a:lstStyle>
            <a:lvl1pPr marL="0" indent="0">
              <a:buNone/>
              <a:defRPr lang="ru-RU" sz="1200" dirty="0">
                <a:solidFill>
                  <a:schemeClr val="tx2"/>
                </a:solidFill>
              </a:defRPr>
            </a:lvl1pPr>
          </a:lstStyle>
          <a:p>
            <a:pPr marL="0" lvl="0" defTabSz="457200"/>
            <a:r>
              <a:rPr lang="ru-RU" dirty="0"/>
              <a:t>В своём стремлении улучшить пользовательский опыт мы упускаем, что сделанные на базе интернет-аналитики выводы и по сей день остаются уделом либералов, которые жаждут быть разоблачены. </a:t>
            </a:r>
          </a:p>
        </p:txBody>
      </p:sp>
      <p:grpSp>
        <p:nvGrpSpPr>
          <p:cNvPr id="45" name="Рисунок 11">
            <a:extLst>
              <a:ext uri="{FF2B5EF4-FFF2-40B4-BE49-F238E27FC236}">
                <a16:creationId xmlns:a16="http://schemas.microsoft.com/office/drawing/2014/main" id="{79B4B4B3-8670-48EE-A5F9-63BC1F99025E}"/>
              </a:ext>
            </a:extLst>
          </p:cNvPr>
          <p:cNvGrpSpPr/>
          <p:nvPr userDrawn="1"/>
        </p:nvGrpSpPr>
        <p:grpSpPr>
          <a:xfrm>
            <a:off x="12960979" y="200252"/>
            <a:ext cx="253479" cy="235824"/>
            <a:chOff x="4960144" y="3689350"/>
            <a:chExt cx="191452" cy="178117"/>
          </a:xfrm>
        </p:grpSpPr>
        <p:sp>
          <p:nvSpPr>
            <p:cNvPr id="46" name="Полилиния: фигура 40">
              <a:extLst>
                <a:ext uri="{FF2B5EF4-FFF2-40B4-BE49-F238E27FC236}">
                  <a16:creationId xmlns:a16="http://schemas.microsoft.com/office/drawing/2014/main" id="{71FAECA2-13EF-41FB-81D4-C44561DDE451}"/>
                </a:ext>
              </a:extLst>
            </p:cNvPr>
            <p:cNvSpPr/>
            <p:nvPr/>
          </p:nvSpPr>
          <p:spPr>
            <a:xfrm>
              <a:off x="5073491" y="3843655"/>
              <a:ext cx="40005" cy="23812"/>
            </a:xfrm>
            <a:custGeom>
              <a:avLst/>
              <a:gdLst>
                <a:gd name="connsiteX0" fmla="*/ 40005 w 40005"/>
                <a:gd name="connsiteY0" fmla="*/ 23813 h 23812"/>
                <a:gd name="connsiteX1" fmla="*/ 40005 w 40005"/>
                <a:gd name="connsiteY1" fmla="*/ 0 h 23812"/>
                <a:gd name="connsiteX2" fmla="*/ 0 w 40005"/>
                <a:gd name="connsiteY2" fmla="*/ 0 h 23812"/>
                <a:gd name="connsiteX3" fmla="*/ 0 w 40005"/>
                <a:gd name="connsiteY3" fmla="*/ 23813 h 23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005" h="23812">
                  <a:moveTo>
                    <a:pt x="40005" y="23813"/>
                  </a:moveTo>
                  <a:lnTo>
                    <a:pt x="40005" y="0"/>
                  </a:lnTo>
                  <a:lnTo>
                    <a:pt x="0" y="0"/>
                  </a:lnTo>
                  <a:lnTo>
                    <a:pt x="0" y="23813"/>
                  </a:lnTo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7" name="Полилиния: фигура 41">
              <a:extLst>
                <a:ext uri="{FF2B5EF4-FFF2-40B4-BE49-F238E27FC236}">
                  <a16:creationId xmlns:a16="http://schemas.microsoft.com/office/drawing/2014/main" id="{F1CBED32-2892-41D0-85B8-B50FB9262AF4}"/>
                </a:ext>
              </a:extLst>
            </p:cNvPr>
            <p:cNvSpPr/>
            <p:nvPr/>
          </p:nvSpPr>
          <p:spPr>
            <a:xfrm>
              <a:off x="4960144" y="3690302"/>
              <a:ext cx="77152" cy="177165"/>
            </a:xfrm>
            <a:custGeom>
              <a:avLst/>
              <a:gdLst>
                <a:gd name="connsiteX0" fmla="*/ 29528 w 77152"/>
                <a:gd name="connsiteY0" fmla="*/ 153353 h 177165"/>
                <a:gd name="connsiteX1" fmla="*/ 29528 w 77152"/>
                <a:gd name="connsiteY1" fmla="*/ 127635 h 177165"/>
                <a:gd name="connsiteX2" fmla="*/ 29528 w 77152"/>
                <a:gd name="connsiteY2" fmla="*/ 49530 h 177165"/>
                <a:gd name="connsiteX3" fmla="*/ 29528 w 77152"/>
                <a:gd name="connsiteY3" fmla="*/ 23813 h 177165"/>
                <a:gd name="connsiteX4" fmla="*/ 77153 w 77152"/>
                <a:gd name="connsiteY4" fmla="*/ 23813 h 177165"/>
                <a:gd name="connsiteX5" fmla="*/ 77153 w 77152"/>
                <a:gd name="connsiteY5" fmla="*/ 0 h 177165"/>
                <a:gd name="connsiteX6" fmla="*/ 0 w 77152"/>
                <a:gd name="connsiteY6" fmla="*/ 0 h 177165"/>
                <a:gd name="connsiteX7" fmla="*/ 0 w 77152"/>
                <a:gd name="connsiteY7" fmla="*/ 49530 h 177165"/>
                <a:gd name="connsiteX8" fmla="*/ 0 w 77152"/>
                <a:gd name="connsiteY8" fmla="*/ 127635 h 177165"/>
                <a:gd name="connsiteX9" fmla="*/ 0 w 77152"/>
                <a:gd name="connsiteY9" fmla="*/ 177165 h 177165"/>
                <a:gd name="connsiteX10" fmla="*/ 77153 w 77152"/>
                <a:gd name="connsiteY10" fmla="*/ 177165 h 177165"/>
                <a:gd name="connsiteX11" fmla="*/ 77153 w 77152"/>
                <a:gd name="connsiteY11" fmla="*/ 153353 h 177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7152" h="177165">
                  <a:moveTo>
                    <a:pt x="29528" y="153353"/>
                  </a:moveTo>
                  <a:lnTo>
                    <a:pt x="29528" y="127635"/>
                  </a:lnTo>
                  <a:lnTo>
                    <a:pt x="29528" y="49530"/>
                  </a:lnTo>
                  <a:lnTo>
                    <a:pt x="29528" y="23813"/>
                  </a:lnTo>
                  <a:lnTo>
                    <a:pt x="77153" y="23813"/>
                  </a:lnTo>
                  <a:lnTo>
                    <a:pt x="77153" y="0"/>
                  </a:lnTo>
                  <a:lnTo>
                    <a:pt x="0" y="0"/>
                  </a:lnTo>
                  <a:lnTo>
                    <a:pt x="0" y="49530"/>
                  </a:lnTo>
                  <a:lnTo>
                    <a:pt x="0" y="127635"/>
                  </a:lnTo>
                  <a:lnTo>
                    <a:pt x="0" y="177165"/>
                  </a:lnTo>
                  <a:lnTo>
                    <a:pt x="77153" y="177165"/>
                  </a:lnTo>
                  <a:lnTo>
                    <a:pt x="77153" y="15335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2" name="Полилиния: фигура 42">
              <a:extLst>
                <a:ext uri="{FF2B5EF4-FFF2-40B4-BE49-F238E27FC236}">
                  <a16:creationId xmlns:a16="http://schemas.microsoft.com/office/drawing/2014/main" id="{0A820A3A-4020-4420-AF54-37104F8FC0C7}"/>
                </a:ext>
              </a:extLst>
            </p:cNvPr>
            <p:cNvSpPr/>
            <p:nvPr/>
          </p:nvSpPr>
          <p:spPr>
            <a:xfrm>
              <a:off x="5073491" y="3689350"/>
              <a:ext cx="78105" cy="178117"/>
            </a:xfrm>
            <a:custGeom>
              <a:avLst/>
              <a:gdLst>
                <a:gd name="connsiteX0" fmla="*/ 0 w 78105"/>
                <a:gd name="connsiteY0" fmla="*/ 0 h 178117"/>
                <a:gd name="connsiteX1" fmla="*/ 0 w 78105"/>
                <a:gd name="connsiteY1" fmla="*/ 23813 h 178117"/>
                <a:gd name="connsiteX2" fmla="*/ 48578 w 78105"/>
                <a:gd name="connsiteY2" fmla="*/ 23813 h 178117"/>
                <a:gd name="connsiteX3" fmla="*/ 48578 w 78105"/>
                <a:gd name="connsiteY3" fmla="*/ 50483 h 178117"/>
                <a:gd name="connsiteX4" fmla="*/ 48578 w 78105"/>
                <a:gd name="connsiteY4" fmla="*/ 154305 h 178117"/>
                <a:gd name="connsiteX5" fmla="*/ 48578 w 78105"/>
                <a:gd name="connsiteY5" fmla="*/ 178118 h 178117"/>
                <a:gd name="connsiteX6" fmla="*/ 78105 w 78105"/>
                <a:gd name="connsiteY6" fmla="*/ 178118 h 178117"/>
                <a:gd name="connsiteX7" fmla="*/ 78105 w 78105"/>
                <a:gd name="connsiteY7" fmla="*/ 50483 h 178117"/>
                <a:gd name="connsiteX8" fmla="*/ 78105 w 78105"/>
                <a:gd name="connsiteY8" fmla="*/ 0 h 178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105" h="178117">
                  <a:moveTo>
                    <a:pt x="0" y="0"/>
                  </a:moveTo>
                  <a:lnTo>
                    <a:pt x="0" y="23813"/>
                  </a:lnTo>
                  <a:lnTo>
                    <a:pt x="48578" y="23813"/>
                  </a:lnTo>
                  <a:lnTo>
                    <a:pt x="48578" y="50483"/>
                  </a:lnTo>
                  <a:lnTo>
                    <a:pt x="48578" y="154305"/>
                  </a:lnTo>
                  <a:lnTo>
                    <a:pt x="48578" y="178118"/>
                  </a:lnTo>
                  <a:lnTo>
                    <a:pt x="78105" y="178118"/>
                  </a:lnTo>
                  <a:lnTo>
                    <a:pt x="78105" y="50483"/>
                  </a:lnTo>
                  <a:lnTo>
                    <a:pt x="78105" y="0"/>
                  </a:lnTo>
                  <a:close/>
                </a:path>
              </a:pathLst>
            </a:custGeom>
            <a:solidFill>
              <a:srgbClr val="1B396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2311" y="200252"/>
            <a:ext cx="779875" cy="105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88183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1466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лый блок текст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4F3DEFA-69B3-406C-A4D0-52E23CE27639}"/>
              </a:ext>
            </a:extLst>
          </p:cNvPr>
          <p:cNvSpPr/>
          <p:nvPr userDrawn="1"/>
        </p:nvSpPr>
        <p:spPr>
          <a:xfrm>
            <a:off x="2322776" y="505369"/>
            <a:ext cx="10296843" cy="245349"/>
          </a:xfrm>
          <a:prstGeom prst="rect">
            <a:avLst/>
          </a:prstGeom>
          <a:solidFill>
            <a:srgbClr val="1C3A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0295E5E-E697-444D-BFC2-42EC1859CDA7}"/>
              </a:ext>
            </a:extLst>
          </p:cNvPr>
          <p:cNvSpPr/>
          <p:nvPr userDrawn="1"/>
        </p:nvSpPr>
        <p:spPr>
          <a:xfrm>
            <a:off x="0" y="6911675"/>
            <a:ext cx="814169" cy="648000"/>
          </a:xfrm>
          <a:prstGeom prst="rect">
            <a:avLst/>
          </a:prstGeom>
          <a:solidFill>
            <a:srgbClr val="1C3A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Дата 11">
            <a:extLst>
              <a:ext uri="{FF2B5EF4-FFF2-40B4-BE49-F238E27FC236}">
                <a16:creationId xmlns:a16="http://schemas.microsoft.com/office/drawing/2014/main" id="{4CBC91E4-AF05-470C-A208-019D801A01EF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5C450AAC-8D1F-46C4-A93B-AEE1135BAB7C}" type="datetime1">
              <a:rPr lang="ru-RU" smtClean="0"/>
              <a:t>15.05.2025</a:t>
            </a:fld>
            <a:endParaRPr lang="ru-RU"/>
          </a:p>
        </p:txBody>
      </p:sp>
      <p:sp>
        <p:nvSpPr>
          <p:cNvPr id="13" name="Нижний колонтитул 12">
            <a:extLst>
              <a:ext uri="{FF2B5EF4-FFF2-40B4-BE49-F238E27FC236}">
                <a16:creationId xmlns:a16="http://schemas.microsoft.com/office/drawing/2014/main" id="{D8A71357-7D19-48D7-A08E-6E1B972F3A94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Проект : «Название»</a:t>
            </a:r>
            <a:endParaRPr lang="ru-RU" dirty="0"/>
          </a:p>
        </p:txBody>
      </p:sp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F69C1D54-FD8C-4B5A-B061-8C6F0A0EDEF4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D27AC06A-BEEB-4D89-A4A8-D713B351D9C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7" name="Текст 19">
            <a:extLst>
              <a:ext uri="{FF2B5EF4-FFF2-40B4-BE49-F238E27FC236}">
                <a16:creationId xmlns:a16="http://schemas.microsoft.com/office/drawing/2014/main" id="{BEB9C8FF-6CD6-4D43-8C50-089D52C8A28C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1759010" y="2810206"/>
            <a:ext cx="10609175" cy="2190419"/>
          </a:xfr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1200"/>
            </a:lvl1pPr>
            <a:lvl2pPr marL="503971" indent="0" algn="l">
              <a:buFont typeface="Arial" panose="020B0604020202020204" pitchFamily="34" charset="0"/>
              <a:buNone/>
              <a:defRPr sz="1200"/>
            </a:lvl2pPr>
            <a:lvl3pPr marL="1007943" indent="0" algn="l">
              <a:buFont typeface="Arial" panose="020B0604020202020204" pitchFamily="34" charset="0"/>
              <a:buNone/>
              <a:defRPr sz="1200"/>
            </a:lvl3pPr>
            <a:lvl4pPr marL="1511914" indent="0" algn="l">
              <a:buFont typeface="Arial" panose="020B0604020202020204" pitchFamily="34" charset="0"/>
              <a:buNone/>
              <a:defRPr sz="1200"/>
            </a:lvl4pPr>
            <a:lvl5pPr marL="2015886" indent="0" algn="l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ru-RU" dirty="0"/>
              <a:t>В своём стремлении улучшить пользовательский опыт мы упускаем, что сделанные на базе интернет-аналитики выводы и по сей день остаются уделом либералов, которые жаждут быть разоблачены. 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CC3BAEBC-2D7C-47AD-9857-105447580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8910" y="1758538"/>
            <a:ext cx="11591806" cy="396822"/>
          </a:xfrm>
        </p:spPr>
        <p:txBody>
          <a:bodyPr>
            <a:noAutofit/>
          </a:bodyPr>
          <a:lstStyle>
            <a:lvl1pPr>
              <a:defRPr sz="4400"/>
            </a:lvl1pPr>
          </a:lstStyle>
          <a:p>
            <a:r>
              <a:rPr lang="ru-RU" dirty="0"/>
              <a:t>Образец заголовка</a:t>
            </a:r>
          </a:p>
        </p:txBody>
      </p:sp>
      <p:grpSp>
        <p:nvGrpSpPr>
          <p:cNvPr id="11" name="Рисунок 11">
            <a:extLst>
              <a:ext uri="{FF2B5EF4-FFF2-40B4-BE49-F238E27FC236}">
                <a16:creationId xmlns:a16="http://schemas.microsoft.com/office/drawing/2014/main" id="{79B4B4B3-8670-48EE-A5F9-63BC1F99025E}"/>
              </a:ext>
            </a:extLst>
          </p:cNvPr>
          <p:cNvGrpSpPr/>
          <p:nvPr userDrawn="1"/>
        </p:nvGrpSpPr>
        <p:grpSpPr>
          <a:xfrm>
            <a:off x="12960979" y="200252"/>
            <a:ext cx="253479" cy="235824"/>
            <a:chOff x="4960144" y="3689350"/>
            <a:chExt cx="191452" cy="178117"/>
          </a:xfrm>
        </p:grpSpPr>
        <p:sp>
          <p:nvSpPr>
            <p:cNvPr id="17" name="Полилиния: фигура 40">
              <a:extLst>
                <a:ext uri="{FF2B5EF4-FFF2-40B4-BE49-F238E27FC236}">
                  <a16:creationId xmlns:a16="http://schemas.microsoft.com/office/drawing/2014/main" id="{71FAECA2-13EF-41FB-81D4-C44561DDE451}"/>
                </a:ext>
              </a:extLst>
            </p:cNvPr>
            <p:cNvSpPr/>
            <p:nvPr/>
          </p:nvSpPr>
          <p:spPr>
            <a:xfrm>
              <a:off x="5073491" y="3843655"/>
              <a:ext cx="40005" cy="23812"/>
            </a:xfrm>
            <a:custGeom>
              <a:avLst/>
              <a:gdLst>
                <a:gd name="connsiteX0" fmla="*/ 40005 w 40005"/>
                <a:gd name="connsiteY0" fmla="*/ 23813 h 23812"/>
                <a:gd name="connsiteX1" fmla="*/ 40005 w 40005"/>
                <a:gd name="connsiteY1" fmla="*/ 0 h 23812"/>
                <a:gd name="connsiteX2" fmla="*/ 0 w 40005"/>
                <a:gd name="connsiteY2" fmla="*/ 0 h 23812"/>
                <a:gd name="connsiteX3" fmla="*/ 0 w 40005"/>
                <a:gd name="connsiteY3" fmla="*/ 23813 h 23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005" h="23812">
                  <a:moveTo>
                    <a:pt x="40005" y="23813"/>
                  </a:moveTo>
                  <a:lnTo>
                    <a:pt x="40005" y="0"/>
                  </a:lnTo>
                  <a:lnTo>
                    <a:pt x="0" y="0"/>
                  </a:lnTo>
                  <a:lnTo>
                    <a:pt x="0" y="23813"/>
                  </a:lnTo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" name="Полилиния: фигура 41">
              <a:extLst>
                <a:ext uri="{FF2B5EF4-FFF2-40B4-BE49-F238E27FC236}">
                  <a16:creationId xmlns:a16="http://schemas.microsoft.com/office/drawing/2014/main" id="{F1CBED32-2892-41D0-85B8-B50FB9262AF4}"/>
                </a:ext>
              </a:extLst>
            </p:cNvPr>
            <p:cNvSpPr/>
            <p:nvPr/>
          </p:nvSpPr>
          <p:spPr>
            <a:xfrm>
              <a:off x="4960144" y="3690302"/>
              <a:ext cx="77152" cy="177165"/>
            </a:xfrm>
            <a:custGeom>
              <a:avLst/>
              <a:gdLst>
                <a:gd name="connsiteX0" fmla="*/ 29528 w 77152"/>
                <a:gd name="connsiteY0" fmla="*/ 153353 h 177165"/>
                <a:gd name="connsiteX1" fmla="*/ 29528 w 77152"/>
                <a:gd name="connsiteY1" fmla="*/ 127635 h 177165"/>
                <a:gd name="connsiteX2" fmla="*/ 29528 w 77152"/>
                <a:gd name="connsiteY2" fmla="*/ 49530 h 177165"/>
                <a:gd name="connsiteX3" fmla="*/ 29528 w 77152"/>
                <a:gd name="connsiteY3" fmla="*/ 23813 h 177165"/>
                <a:gd name="connsiteX4" fmla="*/ 77153 w 77152"/>
                <a:gd name="connsiteY4" fmla="*/ 23813 h 177165"/>
                <a:gd name="connsiteX5" fmla="*/ 77153 w 77152"/>
                <a:gd name="connsiteY5" fmla="*/ 0 h 177165"/>
                <a:gd name="connsiteX6" fmla="*/ 0 w 77152"/>
                <a:gd name="connsiteY6" fmla="*/ 0 h 177165"/>
                <a:gd name="connsiteX7" fmla="*/ 0 w 77152"/>
                <a:gd name="connsiteY7" fmla="*/ 49530 h 177165"/>
                <a:gd name="connsiteX8" fmla="*/ 0 w 77152"/>
                <a:gd name="connsiteY8" fmla="*/ 127635 h 177165"/>
                <a:gd name="connsiteX9" fmla="*/ 0 w 77152"/>
                <a:gd name="connsiteY9" fmla="*/ 177165 h 177165"/>
                <a:gd name="connsiteX10" fmla="*/ 77153 w 77152"/>
                <a:gd name="connsiteY10" fmla="*/ 177165 h 177165"/>
                <a:gd name="connsiteX11" fmla="*/ 77153 w 77152"/>
                <a:gd name="connsiteY11" fmla="*/ 153353 h 177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7152" h="177165">
                  <a:moveTo>
                    <a:pt x="29528" y="153353"/>
                  </a:moveTo>
                  <a:lnTo>
                    <a:pt x="29528" y="127635"/>
                  </a:lnTo>
                  <a:lnTo>
                    <a:pt x="29528" y="49530"/>
                  </a:lnTo>
                  <a:lnTo>
                    <a:pt x="29528" y="23813"/>
                  </a:lnTo>
                  <a:lnTo>
                    <a:pt x="77153" y="23813"/>
                  </a:lnTo>
                  <a:lnTo>
                    <a:pt x="77153" y="0"/>
                  </a:lnTo>
                  <a:lnTo>
                    <a:pt x="0" y="0"/>
                  </a:lnTo>
                  <a:lnTo>
                    <a:pt x="0" y="49530"/>
                  </a:lnTo>
                  <a:lnTo>
                    <a:pt x="0" y="127635"/>
                  </a:lnTo>
                  <a:lnTo>
                    <a:pt x="0" y="177165"/>
                  </a:lnTo>
                  <a:lnTo>
                    <a:pt x="77153" y="177165"/>
                  </a:lnTo>
                  <a:lnTo>
                    <a:pt x="77153" y="15335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" name="Полилиния: фигура 42">
              <a:extLst>
                <a:ext uri="{FF2B5EF4-FFF2-40B4-BE49-F238E27FC236}">
                  <a16:creationId xmlns:a16="http://schemas.microsoft.com/office/drawing/2014/main" id="{0A820A3A-4020-4420-AF54-37104F8FC0C7}"/>
                </a:ext>
              </a:extLst>
            </p:cNvPr>
            <p:cNvSpPr/>
            <p:nvPr/>
          </p:nvSpPr>
          <p:spPr>
            <a:xfrm>
              <a:off x="5073491" y="3689350"/>
              <a:ext cx="78105" cy="178117"/>
            </a:xfrm>
            <a:custGeom>
              <a:avLst/>
              <a:gdLst>
                <a:gd name="connsiteX0" fmla="*/ 0 w 78105"/>
                <a:gd name="connsiteY0" fmla="*/ 0 h 178117"/>
                <a:gd name="connsiteX1" fmla="*/ 0 w 78105"/>
                <a:gd name="connsiteY1" fmla="*/ 23813 h 178117"/>
                <a:gd name="connsiteX2" fmla="*/ 48578 w 78105"/>
                <a:gd name="connsiteY2" fmla="*/ 23813 h 178117"/>
                <a:gd name="connsiteX3" fmla="*/ 48578 w 78105"/>
                <a:gd name="connsiteY3" fmla="*/ 50483 h 178117"/>
                <a:gd name="connsiteX4" fmla="*/ 48578 w 78105"/>
                <a:gd name="connsiteY4" fmla="*/ 154305 h 178117"/>
                <a:gd name="connsiteX5" fmla="*/ 48578 w 78105"/>
                <a:gd name="connsiteY5" fmla="*/ 178118 h 178117"/>
                <a:gd name="connsiteX6" fmla="*/ 78105 w 78105"/>
                <a:gd name="connsiteY6" fmla="*/ 178118 h 178117"/>
                <a:gd name="connsiteX7" fmla="*/ 78105 w 78105"/>
                <a:gd name="connsiteY7" fmla="*/ 50483 h 178117"/>
                <a:gd name="connsiteX8" fmla="*/ 78105 w 78105"/>
                <a:gd name="connsiteY8" fmla="*/ 0 h 178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105" h="178117">
                  <a:moveTo>
                    <a:pt x="0" y="0"/>
                  </a:moveTo>
                  <a:lnTo>
                    <a:pt x="0" y="23813"/>
                  </a:lnTo>
                  <a:lnTo>
                    <a:pt x="48578" y="23813"/>
                  </a:lnTo>
                  <a:lnTo>
                    <a:pt x="48578" y="50483"/>
                  </a:lnTo>
                  <a:lnTo>
                    <a:pt x="48578" y="154305"/>
                  </a:lnTo>
                  <a:lnTo>
                    <a:pt x="48578" y="178118"/>
                  </a:lnTo>
                  <a:lnTo>
                    <a:pt x="78105" y="178118"/>
                  </a:lnTo>
                  <a:lnTo>
                    <a:pt x="78105" y="50483"/>
                  </a:lnTo>
                  <a:lnTo>
                    <a:pt x="78105" y="0"/>
                  </a:lnTo>
                  <a:close/>
                </a:path>
              </a:pathLst>
            </a:custGeom>
            <a:solidFill>
              <a:srgbClr val="1B396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4169" y="200252"/>
            <a:ext cx="779875" cy="105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82717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1466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ольшой блок текст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4F3DEFA-69B3-406C-A4D0-52E23CE27639}"/>
              </a:ext>
            </a:extLst>
          </p:cNvPr>
          <p:cNvSpPr/>
          <p:nvPr userDrawn="1"/>
        </p:nvSpPr>
        <p:spPr>
          <a:xfrm>
            <a:off x="2322776" y="505369"/>
            <a:ext cx="10296843" cy="245349"/>
          </a:xfrm>
          <a:prstGeom prst="rect">
            <a:avLst/>
          </a:prstGeom>
          <a:solidFill>
            <a:srgbClr val="1C3A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0295E5E-E697-444D-BFC2-42EC1859CDA7}"/>
              </a:ext>
            </a:extLst>
          </p:cNvPr>
          <p:cNvSpPr/>
          <p:nvPr userDrawn="1"/>
        </p:nvSpPr>
        <p:spPr>
          <a:xfrm>
            <a:off x="0" y="6911675"/>
            <a:ext cx="814169" cy="648000"/>
          </a:xfrm>
          <a:prstGeom prst="rect">
            <a:avLst/>
          </a:prstGeom>
          <a:solidFill>
            <a:srgbClr val="1C3A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Дата 11">
            <a:extLst>
              <a:ext uri="{FF2B5EF4-FFF2-40B4-BE49-F238E27FC236}">
                <a16:creationId xmlns:a16="http://schemas.microsoft.com/office/drawing/2014/main" id="{4CBC91E4-AF05-470C-A208-019D801A01EF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BAE37FA2-24F3-44A6-B64C-F4D0491F260B}" type="datetime1">
              <a:rPr lang="ru-RU" smtClean="0"/>
              <a:t>15.05.2025</a:t>
            </a:fld>
            <a:endParaRPr lang="ru-RU"/>
          </a:p>
        </p:txBody>
      </p:sp>
      <p:sp>
        <p:nvSpPr>
          <p:cNvPr id="13" name="Нижний колонтитул 12">
            <a:extLst>
              <a:ext uri="{FF2B5EF4-FFF2-40B4-BE49-F238E27FC236}">
                <a16:creationId xmlns:a16="http://schemas.microsoft.com/office/drawing/2014/main" id="{D8A71357-7D19-48D7-A08E-6E1B972F3A94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Проект : «Название»</a:t>
            </a:r>
            <a:endParaRPr lang="ru-RU" dirty="0"/>
          </a:p>
        </p:txBody>
      </p:sp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F69C1D54-FD8C-4B5A-B061-8C6F0A0EDEF4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D27AC06A-BEEB-4D89-A4A8-D713B351D9C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7" name="Текст 19">
            <a:extLst>
              <a:ext uri="{FF2B5EF4-FFF2-40B4-BE49-F238E27FC236}">
                <a16:creationId xmlns:a16="http://schemas.microsoft.com/office/drawing/2014/main" id="{BEB9C8FF-6CD6-4D43-8C50-089D52C8A28C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1759010" y="1791031"/>
            <a:ext cx="10609175" cy="2190419"/>
          </a:xfr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1200"/>
            </a:lvl1pPr>
            <a:lvl2pPr marL="503971" indent="0" algn="l">
              <a:buFont typeface="Arial" panose="020B0604020202020204" pitchFamily="34" charset="0"/>
              <a:buNone/>
              <a:defRPr sz="1200"/>
            </a:lvl2pPr>
            <a:lvl3pPr marL="1007943" indent="0" algn="l">
              <a:buFont typeface="Arial" panose="020B0604020202020204" pitchFamily="34" charset="0"/>
              <a:buNone/>
              <a:defRPr sz="1200"/>
            </a:lvl3pPr>
            <a:lvl4pPr marL="1511914" indent="0" algn="l">
              <a:buFont typeface="Arial" panose="020B0604020202020204" pitchFamily="34" charset="0"/>
              <a:buNone/>
              <a:defRPr sz="1200"/>
            </a:lvl4pPr>
            <a:lvl5pPr marL="2015886" indent="0" algn="l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ru-RU" dirty="0"/>
              <a:t>В своём стремлении улучшить пользовательский опыт мы упускаем, что сделанные на базе интернет-аналитики выводы и по сей день остаются уделом либералов, которые жаждут быть разоблачены. 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CC3BAEBC-2D7C-47AD-9857-105447580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8430" y="1198818"/>
            <a:ext cx="11591806" cy="396822"/>
          </a:xfrm>
        </p:spPr>
        <p:txBody>
          <a:bodyPr>
            <a:noAutofit/>
          </a:bodyPr>
          <a:lstStyle>
            <a:lvl1pPr>
              <a:defRPr sz="4400"/>
            </a:lvl1pPr>
          </a:lstStyle>
          <a:p>
            <a:r>
              <a:rPr lang="ru-RU" dirty="0"/>
              <a:t>Образец заголовка</a:t>
            </a:r>
          </a:p>
        </p:txBody>
      </p:sp>
      <p:grpSp>
        <p:nvGrpSpPr>
          <p:cNvPr id="11" name="Рисунок 11">
            <a:extLst>
              <a:ext uri="{FF2B5EF4-FFF2-40B4-BE49-F238E27FC236}">
                <a16:creationId xmlns:a16="http://schemas.microsoft.com/office/drawing/2014/main" id="{79B4B4B3-8670-48EE-A5F9-63BC1F99025E}"/>
              </a:ext>
            </a:extLst>
          </p:cNvPr>
          <p:cNvGrpSpPr/>
          <p:nvPr userDrawn="1"/>
        </p:nvGrpSpPr>
        <p:grpSpPr>
          <a:xfrm>
            <a:off x="12960979" y="200252"/>
            <a:ext cx="253479" cy="235824"/>
            <a:chOff x="4960144" y="3689350"/>
            <a:chExt cx="191452" cy="178117"/>
          </a:xfrm>
        </p:grpSpPr>
        <p:sp>
          <p:nvSpPr>
            <p:cNvPr id="17" name="Полилиния: фигура 40">
              <a:extLst>
                <a:ext uri="{FF2B5EF4-FFF2-40B4-BE49-F238E27FC236}">
                  <a16:creationId xmlns:a16="http://schemas.microsoft.com/office/drawing/2014/main" id="{71FAECA2-13EF-41FB-81D4-C44561DDE451}"/>
                </a:ext>
              </a:extLst>
            </p:cNvPr>
            <p:cNvSpPr/>
            <p:nvPr/>
          </p:nvSpPr>
          <p:spPr>
            <a:xfrm>
              <a:off x="5073491" y="3843655"/>
              <a:ext cx="40005" cy="23812"/>
            </a:xfrm>
            <a:custGeom>
              <a:avLst/>
              <a:gdLst>
                <a:gd name="connsiteX0" fmla="*/ 40005 w 40005"/>
                <a:gd name="connsiteY0" fmla="*/ 23813 h 23812"/>
                <a:gd name="connsiteX1" fmla="*/ 40005 w 40005"/>
                <a:gd name="connsiteY1" fmla="*/ 0 h 23812"/>
                <a:gd name="connsiteX2" fmla="*/ 0 w 40005"/>
                <a:gd name="connsiteY2" fmla="*/ 0 h 23812"/>
                <a:gd name="connsiteX3" fmla="*/ 0 w 40005"/>
                <a:gd name="connsiteY3" fmla="*/ 23813 h 23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005" h="23812">
                  <a:moveTo>
                    <a:pt x="40005" y="23813"/>
                  </a:moveTo>
                  <a:lnTo>
                    <a:pt x="40005" y="0"/>
                  </a:lnTo>
                  <a:lnTo>
                    <a:pt x="0" y="0"/>
                  </a:lnTo>
                  <a:lnTo>
                    <a:pt x="0" y="23813"/>
                  </a:lnTo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" name="Полилиния: фигура 41">
              <a:extLst>
                <a:ext uri="{FF2B5EF4-FFF2-40B4-BE49-F238E27FC236}">
                  <a16:creationId xmlns:a16="http://schemas.microsoft.com/office/drawing/2014/main" id="{F1CBED32-2892-41D0-85B8-B50FB9262AF4}"/>
                </a:ext>
              </a:extLst>
            </p:cNvPr>
            <p:cNvSpPr/>
            <p:nvPr/>
          </p:nvSpPr>
          <p:spPr>
            <a:xfrm>
              <a:off x="4960144" y="3690302"/>
              <a:ext cx="77152" cy="177165"/>
            </a:xfrm>
            <a:custGeom>
              <a:avLst/>
              <a:gdLst>
                <a:gd name="connsiteX0" fmla="*/ 29528 w 77152"/>
                <a:gd name="connsiteY0" fmla="*/ 153353 h 177165"/>
                <a:gd name="connsiteX1" fmla="*/ 29528 w 77152"/>
                <a:gd name="connsiteY1" fmla="*/ 127635 h 177165"/>
                <a:gd name="connsiteX2" fmla="*/ 29528 w 77152"/>
                <a:gd name="connsiteY2" fmla="*/ 49530 h 177165"/>
                <a:gd name="connsiteX3" fmla="*/ 29528 w 77152"/>
                <a:gd name="connsiteY3" fmla="*/ 23813 h 177165"/>
                <a:gd name="connsiteX4" fmla="*/ 77153 w 77152"/>
                <a:gd name="connsiteY4" fmla="*/ 23813 h 177165"/>
                <a:gd name="connsiteX5" fmla="*/ 77153 w 77152"/>
                <a:gd name="connsiteY5" fmla="*/ 0 h 177165"/>
                <a:gd name="connsiteX6" fmla="*/ 0 w 77152"/>
                <a:gd name="connsiteY6" fmla="*/ 0 h 177165"/>
                <a:gd name="connsiteX7" fmla="*/ 0 w 77152"/>
                <a:gd name="connsiteY7" fmla="*/ 49530 h 177165"/>
                <a:gd name="connsiteX8" fmla="*/ 0 w 77152"/>
                <a:gd name="connsiteY8" fmla="*/ 127635 h 177165"/>
                <a:gd name="connsiteX9" fmla="*/ 0 w 77152"/>
                <a:gd name="connsiteY9" fmla="*/ 177165 h 177165"/>
                <a:gd name="connsiteX10" fmla="*/ 77153 w 77152"/>
                <a:gd name="connsiteY10" fmla="*/ 177165 h 177165"/>
                <a:gd name="connsiteX11" fmla="*/ 77153 w 77152"/>
                <a:gd name="connsiteY11" fmla="*/ 153353 h 177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7152" h="177165">
                  <a:moveTo>
                    <a:pt x="29528" y="153353"/>
                  </a:moveTo>
                  <a:lnTo>
                    <a:pt x="29528" y="127635"/>
                  </a:lnTo>
                  <a:lnTo>
                    <a:pt x="29528" y="49530"/>
                  </a:lnTo>
                  <a:lnTo>
                    <a:pt x="29528" y="23813"/>
                  </a:lnTo>
                  <a:lnTo>
                    <a:pt x="77153" y="23813"/>
                  </a:lnTo>
                  <a:lnTo>
                    <a:pt x="77153" y="0"/>
                  </a:lnTo>
                  <a:lnTo>
                    <a:pt x="0" y="0"/>
                  </a:lnTo>
                  <a:lnTo>
                    <a:pt x="0" y="49530"/>
                  </a:lnTo>
                  <a:lnTo>
                    <a:pt x="0" y="127635"/>
                  </a:lnTo>
                  <a:lnTo>
                    <a:pt x="0" y="177165"/>
                  </a:lnTo>
                  <a:lnTo>
                    <a:pt x="77153" y="177165"/>
                  </a:lnTo>
                  <a:lnTo>
                    <a:pt x="77153" y="15335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" name="Полилиния: фигура 42">
              <a:extLst>
                <a:ext uri="{FF2B5EF4-FFF2-40B4-BE49-F238E27FC236}">
                  <a16:creationId xmlns:a16="http://schemas.microsoft.com/office/drawing/2014/main" id="{0A820A3A-4020-4420-AF54-37104F8FC0C7}"/>
                </a:ext>
              </a:extLst>
            </p:cNvPr>
            <p:cNvSpPr/>
            <p:nvPr/>
          </p:nvSpPr>
          <p:spPr>
            <a:xfrm>
              <a:off x="5073491" y="3689350"/>
              <a:ext cx="78105" cy="178117"/>
            </a:xfrm>
            <a:custGeom>
              <a:avLst/>
              <a:gdLst>
                <a:gd name="connsiteX0" fmla="*/ 0 w 78105"/>
                <a:gd name="connsiteY0" fmla="*/ 0 h 178117"/>
                <a:gd name="connsiteX1" fmla="*/ 0 w 78105"/>
                <a:gd name="connsiteY1" fmla="*/ 23813 h 178117"/>
                <a:gd name="connsiteX2" fmla="*/ 48578 w 78105"/>
                <a:gd name="connsiteY2" fmla="*/ 23813 h 178117"/>
                <a:gd name="connsiteX3" fmla="*/ 48578 w 78105"/>
                <a:gd name="connsiteY3" fmla="*/ 50483 h 178117"/>
                <a:gd name="connsiteX4" fmla="*/ 48578 w 78105"/>
                <a:gd name="connsiteY4" fmla="*/ 154305 h 178117"/>
                <a:gd name="connsiteX5" fmla="*/ 48578 w 78105"/>
                <a:gd name="connsiteY5" fmla="*/ 178118 h 178117"/>
                <a:gd name="connsiteX6" fmla="*/ 78105 w 78105"/>
                <a:gd name="connsiteY6" fmla="*/ 178118 h 178117"/>
                <a:gd name="connsiteX7" fmla="*/ 78105 w 78105"/>
                <a:gd name="connsiteY7" fmla="*/ 50483 h 178117"/>
                <a:gd name="connsiteX8" fmla="*/ 78105 w 78105"/>
                <a:gd name="connsiteY8" fmla="*/ 0 h 178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105" h="178117">
                  <a:moveTo>
                    <a:pt x="0" y="0"/>
                  </a:moveTo>
                  <a:lnTo>
                    <a:pt x="0" y="23813"/>
                  </a:lnTo>
                  <a:lnTo>
                    <a:pt x="48578" y="23813"/>
                  </a:lnTo>
                  <a:lnTo>
                    <a:pt x="48578" y="50483"/>
                  </a:lnTo>
                  <a:lnTo>
                    <a:pt x="48578" y="154305"/>
                  </a:lnTo>
                  <a:lnTo>
                    <a:pt x="48578" y="178118"/>
                  </a:lnTo>
                  <a:lnTo>
                    <a:pt x="78105" y="178118"/>
                  </a:lnTo>
                  <a:lnTo>
                    <a:pt x="78105" y="50483"/>
                  </a:lnTo>
                  <a:lnTo>
                    <a:pt x="78105" y="0"/>
                  </a:lnTo>
                  <a:close/>
                </a:path>
              </a:pathLst>
            </a:custGeom>
            <a:solidFill>
              <a:srgbClr val="1B396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0969" y="95717"/>
            <a:ext cx="779875" cy="105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3126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1466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4F3DEFA-69B3-406C-A4D0-52E23CE27639}"/>
              </a:ext>
            </a:extLst>
          </p:cNvPr>
          <p:cNvSpPr/>
          <p:nvPr userDrawn="1"/>
        </p:nvSpPr>
        <p:spPr>
          <a:xfrm>
            <a:off x="2322776" y="505369"/>
            <a:ext cx="10296843" cy="245349"/>
          </a:xfrm>
          <a:prstGeom prst="rect">
            <a:avLst/>
          </a:prstGeom>
          <a:solidFill>
            <a:srgbClr val="1C3A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0295E5E-E697-444D-BFC2-42EC1859CDA7}"/>
              </a:ext>
            </a:extLst>
          </p:cNvPr>
          <p:cNvSpPr/>
          <p:nvPr userDrawn="1"/>
        </p:nvSpPr>
        <p:spPr>
          <a:xfrm>
            <a:off x="0" y="6911675"/>
            <a:ext cx="814169" cy="648000"/>
          </a:xfrm>
          <a:prstGeom prst="rect">
            <a:avLst/>
          </a:prstGeom>
          <a:solidFill>
            <a:srgbClr val="1C3A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Дата 11">
            <a:extLst>
              <a:ext uri="{FF2B5EF4-FFF2-40B4-BE49-F238E27FC236}">
                <a16:creationId xmlns:a16="http://schemas.microsoft.com/office/drawing/2014/main" id="{4CBC91E4-AF05-470C-A208-019D801A01EF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27F1C18B-4B9B-410A-AE64-BF9FE55CF306}" type="datetime1">
              <a:rPr lang="ru-RU" smtClean="0"/>
              <a:t>15.05.2025</a:t>
            </a:fld>
            <a:endParaRPr lang="ru-RU"/>
          </a:p>
        </p:txBody>
      </p:sp>
      <p:sp>
        <p:nvSpPr>
          <p:cNvPr id="13" name="Нижний колонтитул 12">
            <a:extLst>
              <a:ext uri="{FF2B5EF4-FFF2-40B4-BE49-F238E27FC236}">
                <a16:creationId xmlns:a16="http://schemas.microsoft.com/office/drawing/2014/main" id="{D8A71357-7D19-48D7-A08E-6E1B972F3A94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Проект : «Название»</a:t>
            </a:r>
            <a:endParaRPr lang="ru-RU" dirty="0"/>
          </a:p>
        </p:txBody>
      </p:sp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F69C1D54-FD8C-4B5A-B061-8C6F0A0EDEF4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D27AC06A-BEEB-4D89-A4A8-D713B351D9C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CC3BAEBC-2D7C-47AD-9857-105447580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8590" y="1198818"/>
            <a:ext cx="11591806" cy="396822"/>
          </a:xfrm>
        </p:spPr>
        <p:txBody>
          <a:bodyPr>
            <a:noAutofit/>
          </a:bodyPr>
          <a:lstStyle>
            <a:lvl1pPr>
              <a:defRPr sz="44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аблица 2">
            <a:extLst>
              <a:ext uri="{FF2B5EF4-FFF2-40B4-BE49-F238E27FC236}">
                <a16:creationId xmlns:a16="http://schemas.microsoft.com/office/drawing/2014/main" id="{9B2D044F-67E5-498E-847F-AA3FF85D5B8A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1598406" y="1809751"/>
            <a:ext cx="11021213" cy="4848225"/>
          </a:xfrm>
        </p:spPr>
        <p:txBody>
          <a:bodyPr/>
          <a:lstStyle/>
          <a:p>
            <a:endParaRPr lang="ru-RU"/>
          </a:p>
        </p:txBody>
      </p:sp>
      <p:grpSp>
        <p:nvGrpSpPr>
          <p:cNvPr id="11" name="Рисунок 11">
            <a:extLst>
              <a:ext uri="{FF2B5EF4-FFF2-40B4-BE49-F238E27FC236}">
                <a16:creationId xmlns:a16="http://schemas.microsoft.com/office/drawing/2014/main" id="{79B4B4B3-8670-48EE-A5F9-63BC1F99025E}"/>
              </a:ext>
            </a:extLst>
          </p:cNvPr>
          <p:cNvGrpSpPr/>
          <p:nvPr userDrawn="1"/>
        </p:nvGrpSpPr>
        <p:grpSpPr>
          <a:xfrm>
            <a:off x="12960979" y="200252"/>
            <a:ext cx="253479" cy="235824"/>
            <a:chOff x="4960144" y="3689350"/>
            <a:chExt cx="191452" cy="178117"/>
          </a:xfrm>
        </p:grpSpPr>
        <p:sp>
          <p:nvSpPr>
            <p:cNvPr id="17" name="Полилиния: фигура 40">
              <a:extLst>
                <a:ext uri="{FF2B5EF4-FFF2-40B4-BE49-F238E27FC236}">
                  <a16:creationId xmlns:a16="http://schemas.microsoft.com/office/drawing/2014/main" id="{71FAECA2-13EF-41FB-81D4-C44561DDE451}"/>
                </a:ext>
              </a:extLst>
            </p:cNvPr>
            <p:cNvSpPr/>
            <p:nvPr/>
          </p:nvSpPr>
          <p:spPr>
            <a:xfrm>
              <a:off x="5073491" y="3843655"/>
              <a:ext cx="40005" cy="23812"/>
            </a:xfrm>
            <a:custGeom>
              <a:avLst/>
              <a:gdLst>
                <a:gd name="connsiteX0" fmla="*/ 40005 w 40005"/>
                <a:gd name="connsiteY0" fmla="*/ 23813 h 23812"/>
                <a:gd name="connsiteX1" fmla="*/ 40005 w 40005"/>
                <a:gd name="connsiteY1" fmla="*/ 0 h 23812"/>
                <a:gd name="connsiteX2" fmla="*/ 0 w 40005"/>
                <a:gd name="connsiteY2" fmla="*/ 0 h 23812"/>
                <a:gd name="connsiteX3" fmla="*/ 0 w 40005"/>
                <a:gd name="connsiteY3" fmla="*/ 23813 h 23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005" h="23812">
                  <a:moveTo>
                    <a:pt x="40005" y="23813"/>
                  </a:moveTo>
                  <a:lnTo>
                    <a:pt x="40005" y="0"/>
                  </a:lnTo>
                  <a:lnTo>
                    <a:pt x="0" y="0"/>
                  </a:lnTo>
                  <a:lnTo>
                    <a:pt x="0" y="23813"/>
                  </a:lnTo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" name="Полилиния: фигура 41">
              <a:extLst>
                <a:ext uri="{FF2B5EF4-FFF2-40B4-BE49-F238E27FC236}">
                  <a16:creationId xmlns:a16="http://schemas.microsoft.com/office/drawing/2014/main" id="{F1CBED32-2892-41D0-85B8-B50FB9262AF4}"/>
                </a:ext>
              </a:extLst>
            </p:cNvPr>
            <p:cNvSpPr/>
            <p:nvPr/>
          </p:nvSpPr>
          <p:spPr>
            <a:xfrm>
              <a:off x="4960144" y="3690302"/>
              <a:ext cx="77152" cy="177165"/>
            </a:xfrm>
            <a:custGeom>
              <a:avLst/>
              <a:gdLst>
                <a:gd name="connsiteX0" fmla="*/ 29528 w 77152"/>
                <a:gd name="connsiteY0" fmla="*/ 153353 h 177165"/>
                <a:gd name="connsiteX1" fmla="*/ 29528 w 77152"/>
                <a:gd name="connsiteY1" fmla="*/ 127635 h 177165"/>
                <a:gd name="connsiteX2" fmla="*/ 29528 w 77152"/>
                <a:gd name="connsiteY2" fmla="*/ 49530 h 177165"/>
                <a:gd name="connsiteX3" fmla="*/ 29528 w 77152"/>
                <a:gd name="connsiteY3" fmla="*/ 23813 h 177165"/>
                <a:gd name="connsiteX4" fmla="*/ 77153 w 77152"/>
                <a:gd name="connsiteY4" fmla="*/ 23813 h 177165"/>
                <a:gd name="connsiteX5" fmla="*/ 77153 w 77152"/>
                <a:gd name="connsiteY5" fmla="*/ 0 h 177165"/>
                <a:gd name="connsiteX6" fmla="*/ 0 w 77152"/>
                <a:gd name="connsiteY6" fmla="*/ 0 h 177165"/>
                <a:gd name="connsiteX7" fmla="*/ 0 w 77152"/>
                <a:gd name="connsiteY7" fmla="*/ 49530 h 177165"/>
                <a:gd name="connsiteX8" fmla="*/ 0 w 77152"/>
                <a:gd name="connsiteY8" fmla="*/ 127635 h 177165"/>
                <a:gd name="connsiteX9" fmla="*/ 0 w 77152"/>
                <a:gd name="connsiteY9" fmla="*/ 177165 h 177165"/>
                <a:gd name="connsiteX10" fmla="*/ 77153 w 77152"/>
                <a:gd name="connsiteY10" fmla="*/ 177165 h 177165"/>
                <a:gd name="connsiteX11" fmla="*/ 77153 w 77152"/>
                <a:gd name="connsiteY11" fmla="*/ 153353 h 177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7152" h="177165">
                  <a:moveTo>
                    <a:pt x="29528" y="153353"/>
                  </a:moveTo>
                  <a:lnTo>
                    <a:pt x="29528" y="127635"/>
                  </a:lnTo>
                  <a:lnTo>
                    <a:pt x="29528" y="49530"/>
                  </a:lnTo>
                  <a:lnTo>
                    <a:pt x="29528" y="23813"/>
                  </a:lnTo>
                  <a:lnTo>
                    <a:pt x="77153" y="23813"/>
                  </a:lnTo>
                  <a:lnTo>
                    <a:pt x="77153" y="0"/>
                  </a:lnTo>
                  <a:lnTo>
                    <a:pt x="0" y="0"/>
                  </a:lnTo>
                  <a:lnTo>
                    <a:pt x="0" y="49530"/>
                  </a:lnTo>
                  <a:lnTo>
                    <a:pt x="0" y="127635"/>
                  </a:lnTo>
                  <a:lnTo>
                    <a:pt x="0" y="177165"/>
                  </a:lnTo>
                  <a:lnTo>
                    <a:pt x="77153" y="177165"/>
                  </a:lnTo>
                  <a:lnTo>
                    <a:pt x="77153" y="15335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" name="Полилиния: фигура 42">
              <a:extLst>
                <a:ext uri="{FF2B5EF4-FFF2-40B4-BE49-F238E27FC236}">
                  <a16:creationId xmlns:a16="http://schemas.microsoft.com/office/drawing/2014/main" id="{0A820A3A-4020-4420-AF54-37104F8FC0C7}"/>
                </a:ext>
              </a:extLst>
            </p:cNvPr>
            <p:cNvSpPr/>
            <p:nvPr/>
          </p:nvSpPr>
          <p:spPr>
            <a:xfrm>
              <a:off x="5073491" y="3689350"/>
              <a:ext cx="78105" cy="178117"/>
            </a:xfrm>
            <a:custGeom>
              <a:avLst/>
              <a:gdLst>
                <a:gd name="connsiteX0" fmla="*/ 0 w 78105"/>
                <a:gd name="connsiteY0" fmla="*/ 0 h 178117"/>
                <a:gd name="connsiteX1" fmla="*/ 0 w 78105"/>
                <a:gd name="connsiteY1" fmla="*/ 23813 h 178117"/>
                <a:gd name="connsiteX2" fmla="*/ 48578 w 78105"/>
                <a:gd name="connsiteY2" fmla="*/ 23813 h 178117"/>
                <a:gd name="connsiteX3" fmla="*/ 48578 w 78105"/>
                <a:gd name="connsiteY3" fmla="*/ 50483 h 178117"/>
                <a:gd name="connsiteX4" fmla="*/ 48578 w 78105"/>
                <a:gd name="connsiteY4" fmla="*/ 154305 h 178117"/>
                <a:gd name="connsiteX5" fmla="*/ 48578 w 78105"/>
                <a:gd name="connsiteY5" fmla="*/ 178118 h 178117"/>
                <a:gd name="connsiteX6" fmla="*/ 78105 w 78105"/>
                <a:gd name="connsiteY6" fmla="*/ 178118 h 178117"/>
                <a:gd name="connsiteX7" fmla="*/ 78105 w 78105"/>
                <a:gd name="connsiteY7" fmla="*/ 50483 h 178117"/>
                <a:gd name="connsiteX8" fmla="*/ 78105 w 78105"/>
                <a:gd name="connsiteY8" fmla="*/ 0 h 178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105" h="178117">
                  <a:moveTo>
                    <a:pt x="0" y="0"/>
                  </a:moveTo>
                  <a:lnTo>
                    <a:pt x="0" y="23813"/>
                  </a:lnTo>
                  <a:lnTo>
                    <a:pt x="48578" y="23813"/>
                  </a:lnTo>
                  <a:lnTo>
                    <a:pt x="48578" y="50483"/>
                  </a:lnTo>
                  <a:lnTo>
                    <a:pt x="48578" y="154305"/>
                  </a:lnTo>
                  <a:lnTo>
                    <a:pt x="48578" y="178118"/>
                  </a:lnTo>
                  <a:lnTo>
                    <a:pt x="78105" y="178118"/>
                  </a:lnTo>
                  <a:lnTo>
                    <a:pt x="78105" y="50483"/>
                  </a:lnTo>
                  <a:lnTo>
                    <a:pt x="78105" y="0"/>
                  </a:lnTo>
                  <a:close/>
                </a:path>
              </a:pathLst>
            </a:custGeom>
            <a:solidFill>
              <a:srgbClr val="1B396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0634" y="95717"/>
            <a:ext cx="779875" cy="105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99676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1466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4F3DEFA-69B3-406C-A4D0-52E23CE27639}"/>
              </a:ext>
            </a:extLst>
          </p:cNvPr>
          <p:cNvSpPr/>
          <p:nvPr userDrawn="1"/>
        </p:nvSpPr>
        <p:spPr>
          <a:xfrm>
            <a:off x="2322776" y="505369"/>
            <a:ext cx="10296843" cy="245349"/>
          </a:xfrm>
          <a:prstGeom prst="rect">
            <a:avLst/>
          </a:prstGeom>
          <a:solidFill>
            <a:srgbClr val="1C3A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0295E5E-E697-444D-BFC2-42EC1859CDA7}"/>
              </a:ext>
            </a:extLst>
          </p:cNvPr>
          <p:cNvSpPr/>
          <p:nvPr userDrawn="1"/>
        </p:nvSpPr>
        <p:spPr>
          <a:xfrm>
            <a:off x="0" y="6911675"/>
            <a:ext cx="814169" cy="648000"/>
          </a:xfrm>
          <a:prstGeom prst="rect">
            <a:avLst/>
          </a:prstGeom>
          <a:solidFill>
            <a:srgbClr val="1C3A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Дата 11">
            <a:extLst>
              <a:ext uri="{FF2B5EF4-FFF2-40B4-BE49-F238E27FC236}">
                <a16:creationId xmlns:a16="http://schemas.microsoft.com/office/drawing/2014/main" id="{4CBC91E4-AF05-470C-A208-019D801A01EF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F019F1C-B0EE-44C5-9FD1-FD8F1D1CDC25}" type="datetime1">
              <a:rPr lang="ru-RU" smtClean="0"/>
              <a:t>15.05.2025</a:t>
            </a:fld>
            <a:endParaRPr lang="ru-RU"/>
          </a:p>
        </p:txBody>
      </p:sp>
      <p:sp>
        <p:nvSpPr>
          <p:cNvPr id="13" name="Нижний колонтитул 12">
            <a:extLst>
              <a:ext uri="{FF2B5EF4-FFF2-40B4-BE49-F238E27FC236}">
                <a16:creationId xmlns:a16="http://schemas.microsoft.com/office/drawing/2014/main" id="{D8A71357-7D19-48D7-A08E-6E1B972F3A94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Проект : «Название»</a:t>
            </a:r>
            <a:endParaRPr lang="ru-RU" dirty="0"/>
          </a:p>
        </p:txBody>
      </p:sp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F69C1D54-FD8C-4B5A-B061-8C6F0A0EDEF4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D27AC06A-BEEB-4D89-A4A8-D713B351D9C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7" name="Заголовок 3">
            <a:extLst>
              <a:ext uri="{FF2B5EF4-FFF2-40B4-BE49-F238E27FC236}">
                <a16:creationId xmlns:a16="http://schemas.microsoft.com/office/drawing/2014/main" id="{ED333546-2897-4AE7-8D1D-7D2C2837F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8750" y="1208978"/>
            <a:ext cx="11591806" cy="396822"/>
          </a:xfrm>
        </p:spPr>
        <p:txBody>
          <a:bodyPr>
            <a:noAutofit/>
          </a:bodyPr>
          <a:lstStyle>
            <a:lvl1pPr>
              <a:defRPr sz="4400"/>
            </a:lvl1pPr>
          </a:lstStyle>
          <a:p>
            <a:r>
              <a:rPr lang="ru-RU" dirty="0"/>
              <a:t>Образец заголовка</a:t>
            </a:r>
          </a:p>
        </p:txBody>
      </p:sp>
      <p:grpSp>
        <p:nvGrpSpPr>
          <p:cNvPr id="10" name="Рисунок 11">
            <a:extLst>
              <a:ext uri="{FF2B5EF4-FFF2-40B4-BE49-F238E27FC236}">
                <a16:creationId xmlns:a16="http://schemas.microsoft.com/office/drawing/2014/main" id="{79B4B4B3-8670-48EE-A5F9-63BC1F99025E}"/>
              </a:ext>
            </a:extLst>
          </p:cNvPr>
          <p:cNvGrpSpPr/>
          <p:nvPr userDrawn="1"/>
        </p:nvGrpSpPr>
        <p:grpSpPr>
          <a:xfrm>
            <a:off x="12960979" y="200252"/>
            <a:ext cx="253479" cy="235824"/>
            <a:chOff x="4960144" y="3689350"/>
            <a:chExt cx="191452" cy="178117"/>
          </a:xfrm>
        </p:grpSpPr>
        <p:sp>
          <p:nvSpPr>
            <p:cNvPr id="11" name="Полилиния: фигура 40">
              <a:extLst>
                <a:ext uri="{FF2B5EF4-FFF2-40B4-BE49-F238E27FC236}">
                  <a16:creationId xmlns:a16="http://schemas.microsoft.com/office/drawing/2014/main" id="{71FAECA2-13EF-41FB-81D4-C44561DDE451}"/>
                </a:ext>
              </a:extLst>
            </p:cNvPr>
            <p:cNvSpPr/>
            <p:nvPr/>
          </p:nvSpPr>
          <p:spPr>
            <a:xfrm>
              <a:off x="5073491" y="3843655"/>
              <a:ext cx="40005" cy="23812"/>
            </a:xfrm>
            <a:custGeom>
              <a:avLst/>
              <a:gdLst>
                <a:gd name="connsiteX0" fmla="*/ 40005 w 40005"/>
                <a:gd name="connsiteY0" fmla="*/ 23813 h 23812"/>
                <a:gd name="connsiteX1" fmla="*/ 40005 w 40005"/>
                <a:gd name="connsiteY1" fmla="*/ 0 h 23812"/>
                <a:gd name="connsiteX2" fmla="*/ 0 w 40005"/>
                <a:gd name="connsiteY2" fmla="*/ 0 h 23812"/>
                <a:gd name="connsiteX3" fmla="*/ 0 w 40005"/>
                <a:gd name="connsiteY3" fmla="*/ 23813 h 23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005" h="23812">
                  <a:moveTo>
                    <a:pt x="40005" y="23813"/>
                  </a:moveTo>
                  <a:lnTo>
                    <a:pt x="40005" y="0"/>
                  </a:lnTo>
                  <a:lnTo>
                    <a:pt x="0" y="0"/>
                  </a:lnTo>
                  <a:lnTo>
                    <a:pt x="0" y="23813"/>
                  </a:lnTo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" name="Полилиния: фигура 41">
              <a:extLst>
                <a:ext uri="{FF2B5EF4-FFF2-40B4-BE49-F238E27FC236}">
                  <a16:creationId xmlns:a16="http://schemas.microsoft.com/office/drawing/2014/main" id="{F1CBED32-2892-41D0-85B8-B50FB9262AF4}"/>
                </a:ext>
              </a:extLst>
            </p:cNvPr>
            <p:cNvSpPr/>
            <p:nvPr/>
          </p:nvSpPr>
          <p:spPr>
            <a:xfrm>
              <a:off x="4960144" y="3690302"/>
              <a:ext cx="77152" cy="177165"/>
            </a:xfrm>
            <a:custGeom>
              <a:avLst/>
              <a:gdLst>
                <a:gd name="connsiteX0" fmla="*/ 29528 w 77152"/>
                <a:gd name="connsiteY0" fmla="*/ 153353 h 177165"/>
                <a:gd name="connsiteX1" fmla="*/ 29528 w 77152"/>
                <a:gd name="connsiteY1" fmla="*/ 127635 h 177165"/>
                <a:gd name="connsiteX2" fmla="*/ 29528 w 77152"/>
                <a:gd name="connsiteY2" fmla="*/ 49530 h 177165"/>
                <a:gd name="connsiteX3" fmla="*/ 29528 w 77152"/>
                <a:gd name="connsiteY3" fmla="*/ 23813 h 177165"/>
                <a:gd name="connsiteX4" fmla="*/ 77153 w 77152"/>
                <a:gd name="connsiteY4" fmla="*/ 23813 h 177165"/>
                <a:gd name="connsiteX5" fmla="*/ 77153 w 77152"/>
                <a:gd name="connsiteY5" fmla="*/ 0 h 177165"/>
                <a:gd name="connsiteX6" fmla="*/ 0 w 77152"/>
                <a:gd name="connsiteY6" fmla="*/ 0 h 177165"/>
                <a:gd name="connsiteX7" fmla="*/ 0 w 77152"/>
                <a:gd name="connsiteY7" fmla="*/ 49530 h 177165"/>
                <a:gd name="connsiteX8" fmla="*/ 0 w 77152"/>
                <a:gd name="connsiteY8" fmla="*/ 127635 h 177165"/>
                <a:gd name="connsiteX9" fmla="*/ 0 w 77152"/>
                <a:gd name="connsiteY9" fmla="*/ 177165 h 177165"/>
                <a:gd name="connsiteX10" fmla="*/ 77153 w 77152"/>
                <a:gd name="connsiteY10" fmla="*/ 177165 h 177165"/>
                <a:gd name="connsiteX11" fmla="*/ 77153 w 77152"/>
                <a:gd name="connsiteY11" fmla="*/ 153353 h 177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7152" h="177165">
                  <a:moveTo>
                    <a:pt x="29528" y="153353"/>
                  </a:moveTo>
                  <a:lnTo>
                    <a:pt x="29528" y="127635"/>
                  </a:lnTo>
                  <a:lnTo>
                    <a:pt x="29528" y="49530"/>
                  </a:lnTo>
                  <a:lnTo>
                    <a:pt x="29528" y="23813"/>
                  </a:lnTo>
                  <a:lnTo>
                    <a:pt x="77153" y="23813"/>
                  </a:lnTo>
                  <a:lnTo>
                    <a:pt x="77153" y="0"/>
                  </a:lnTo>
                  <a:lnTo>
                    <a:pt x="0" y="0"/>
                  </a:lnTo>
                  <a:lnTo>
                    <a:pt x="0" y="49530"/>
                  </a:lnTo>
                  <a:lnTo>
                    <a:pt x="0" y="127635"/>
                  </a:lnTo>
                  <a:lnTo>
                    <a:pt x="0" y="177165"/>
                  </a:lnTo>
                  <a:lnTo>
                    <a:pt x="77153" y="177165"/>
                  </a:lnTo>
                  <a:lnTo>
                    <a:pt x="77153" y="15335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" name="Полилиния: фигура 42">
              <a:extLst>
                <a:ext uri="{FF2B5EF4-FFF2-40B4-BE49-F238E27FC236}">
                  <a16:creationId xmlns:a16="http://schemas.microsoft.com/office/drawing/2014/main" id="{0A820A3A-4020-4420-AF54-37104F8FC0C7}"/>
                </a:ext>
              </a:extLst>
            </p:cNvPr>
            <p:cNvSpPr/>
            <p:nvPr/>
          </p:nvSpPr>
          <p:spPr>
            <a:xfrm>
              <a:off x="5073491" y="3689350"/>
              <a:ext cx="78105" cy="178117"/>
            </a:xfrm>
            <a:custGeom>
              <a:avLst/>
              <a:gdLst>
                <a:gd name="connsiteX0" fmla="*/ 0 w 78105"/>
                <a:gd name="connsiteY0" fmla="*/ 0 h 178117"/>
                <a:gd name="connsiteX1" fmla="*/ 0 w 78105"/>
                <a:gd name="connsiteY1" fmla="*/ 23813 h 178117"/>
                <a:gd name="connsiteX2" fmla="*/ 48578 w 78105"/>
                <a:gd name="connsiteY2" fmla="*/ 23813 h 178117"/>
                <a:gd name="connsiteX3" fmla="*/ 48578 w 78105"/>
                <a:gd name="connsiteY3" fmla="*/ 50483 h 178117"/>
                <a:gd name="connsiteX4" fmla="*/ 48578 w 78105"/>
                <a:gd name="connsiteY4" fmla="*/ 154305 h 178117"/>
                <a:gd name="connsiteX5" fmla="*/ 48578 w 78105"/>
                <a:gd name="connsiteY5" fmla="*/ 178118 h 178117"/>
                <a:gd name="connsiteX6" fmla="*/ 78105 w 78105"/>
                <a:gd name="connsiteY6" fmla="*/ 178118 h 178117"/>
                <a:gd name="connsiteX7" fmla="*/ 78105 w 78105"/>
                <a:gd name="connsiteY7" fmla="*/ 50483 h 178117"/>
                <a:gd name="connsiteX8" fmla="*/ 78105 w 78105"/>
                <a:gd name="connsiteY8" fmla="*/ 0 h 178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105" h="178117">
                  <a:moveTo>
                    <a:pt x="0" y="0"/>
                  </a:moveTo>
                  <a:lnTo>
                    <a:pt x="0" y="23813"/>
                  </a:lnTo>
                  <a:lnTo>
                    <a:pt x="48578" y="23813"/>
                  </a:lnTo>
                  <a:lnTo>
                    <a:pt x="48578" y="50483"/>
                  </a:lnTo>
                  <a:lnTo>
                    <a:pt x="48578" y="154305"/>
                  </a:lnTo>
                  <a:lnTo>
                    <a:pt x="48578" y="178118"/>
                  </a:lnTo>
                  <a:lnTo>
                    <a:pt x="78105" y="178118"/>
                  </a:lnTo>
                  <a:lnTo>
                    <a:pt x="78105" y="50483"/>
                  </a:lnTo>
                  <a:lnTo>
                    <a:pt x="78105" y="0"/>
                  </a:lnTo>
                  <a:close/>
                </a:path>
              </a:pathLst>
            </a:custGeom>
            <a:solidFill>
              <a:srgbClr val="1B396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2144" y="95717"/>
            <a:ext cx="779875" cy="105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35206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1466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один объект или текст (без полосы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750" y="1751"/>
          <a:ext cx="1751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61" name="Слайд think-cell" r:id="rId4" imgW="383" imgH="384" progId="TCLayout.ActiveDocument.1">
                  <p:embed/>
                </p:oleObj>
              </mc:Choice>
              <mc:Fallback>
                <p:oleObj name="Слайд think-cell" r:id="rId4" imgW="383" imgH="384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50" y="1751"/>
                        <a:ext cx="1751" cy="1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12373616" y="7220180"/>
            <a:ext cx="500337" cy="24373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00">
                <a:solidFill>
                  <a:schemeClr val="tx2"/>
                </a:solidFill>
                <a:latin typeface="+mn-lt"/>
              </a:defRPr>
            </a:lvl1pPr>
          </a:lstStyle>
          <a:p>
            <a:fld id="{A8764C47-3E43-4CF2-8D0D-14FC29AFBE1E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6" name="Заголовок 9"/>
          <p:cNvSpPr>
            <a:spLocks noGrp="1"/>
          </p:cNvSpPr>
          <p:nvPr>
            <p:ph type="title" hasCustomPrompt="1"/>
          </p:nvPr>
        </p:nvSpPr>
        <p:spPr>
          <a:xfrm>
            <a:off x="2152181" y="171559"/>
            <a:ext cx="8671298" cy="647136"/>
          </a:xfrm>
          <a:prstGeom prst="rect">
            <a:avLst/>
          </a:prstGeom>
        </p:spPr>
        <p:txBody>
          <a:bodyPr vert="horz" lIns="0" tIns="0" rIns="0" bIns="0" anchor="ctr"/>
          <a:lstStyle>
            <a:lvl1pPr marL="0" indent="0" algn="l">
              <a:defRPr sz="2400" b="1">
                <a:solidFill>
                  <a:srgbClr val="1E3568"/>
                </a:solidFill>
                <a:latin typeface="+mj-lt"/>
              </a:defRPr>
            </a:lvl1pPr>
          </a:lstStyle>
          <a:p>
            <a:r>
              <a:rPr lang="ru-RU" dirty="0"/>
              <a:t>Подзаголовок</a:t>
            </a:r>
          </a:p>
        </p:txBody>
      </p:sp>
      <p:sp>
        <p:nvSpPr>
          <p:cNvPr id="21" name="Содержимое 9"/>
          <p:cNvSpPr>
            <a:spLocks noGrp="1"/>
          </p:cNvSpPr>
          <p:nvPr>
            <p:ph sz="quarter" idx="13"/>
          </p:nvPr>
        </p:nvSpPr>
        <p:spPr>
          <a:xfrm>
            <a:off x="488242" y="1080864"/>
            <a:ext cx="12382793" cy="5939177"/>
          </a:xfrm>
          <a:prstGeom prst="rect">
            <a:avLst/>
          </a:prstGeom>
        </p:spPr>
        <p:txBody>
          <a:bodyPr lIns="0" tIns="0"/>
          <a:lstStyle>
            <a:lvl1pPr marL="268207" indent="-268207">
              <a:spcBef>
                <a:spcPts val="600"/>
              </a:spcBef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●"/>
              <a:defRPr sz="1799">
                <a:solidFill>
                  <a:srgbClr val="1E3568"/>
                </a:solidFill>
                <a:latin typeface="+mn-lt"/>
              </a:defRPr>
            </a:lvl1pPr>
            <a:lvl2pPr marL="542761" indent="-271381">
              <a:spcBef>
                <a:spcPts val="6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●"/>
              <a:defRPr sz="1599">
                <a:latin typeface="+mn-lt"/>
              </a:defRPr>
            </a:lvl2pPr>
            <a:lvl3pPr marL="803033" indent="-260272">
              <a:spcBef>
                <a:spcPts val="600"/>
              </a:spcBef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●"/>
              <a:defRPr sz="1400">
                <a:latin typeface="+mn-lt"/>
              </a:defRPr>
            </a:lvl3pPr>
            <a:lvl4pPr marL="983954" indent="-180920" defTabSz="250750">
              <a:spcBef>
                <a:spcPts val="600"/>
              </a:spcBef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●"/>
              <a:defRPr sz="1199">
                <a:latin typeface="+mn-lt"/>
              </a:defRPr>
            </a:lvl4pPr>
            <a:lvl5pPr marL="1255335" indent="-271381">
              <a:spcBef>
                <a:spcPts val="6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●"/>
              <a:defRPr sz="1000">
                <a:latin typeface="+mn-lt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04130" y="7152928"/>
            <a:ext cx="11795541" cy="371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9" dirty="0"/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-902581" y="495127"/>
            <a:ext cx="882443" cy="3837539"/>
            <a:chOff x="-818784" y="449170"/>
            <a:chExt cx="800515" cy="3481346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-818784" y="449170"/>
              <a:ext cx="351692" cy="386489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984" dirty="0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-818784" y="964980"/>
              <a:ext cx="351692" cy="38648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984" dirty="0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-818784" y="1480790"/>
              <a:ext cx="351692" cy="386489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984" dirty="0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-818784" y="1996600"/>
              <a:ext cx="351692" cy="386489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984" dirty="0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-818784" y="2512410"/>
              <a:ext cx="351692" cy="386489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984" dirty="0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-818784" y="3028220"/>
              <a:ext cx="351692" cy="386489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984" dirty="0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-818784" y="3544027"/>
              <a:ext cx="351692" cy="386489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984" dirty="0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-369961" y="449170"/>
              <a:ext cx="351692" cy="38648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984" dirty="0"/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-369961" y="964980"/>
              <a:ext cx="351692" cy="38648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984" dirty="0"/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-369961" y="1480790"/>
              <a:ext cx="351692" cy="38648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984" dirty="0"/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-369961" y="1996600"/>
              <a:ext cx="351692" cy="3864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984" dirty="0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-369961" y="2512410"/>
              <a:ext cx="351692" cy="386489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984" dirty="0"/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-369961" y="3028220"/>
              <a:ext cx="351692" cy="386489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984" dirty="0"/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-369961" y="3544027"/>
              <a:ext cx="351692" cy="38648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984" dirty="0"/>
            </a:p>
          </p:txBody>
        </p:sp>
      </p:grpSp>
    </p:spTree>
    <p:extLst>
      <p:ext uri="{BB962C8B-B14F-4D97-AF65-F5344CB8AC3E}">
        <p14:creationId xmlns:p14="http://schemas.microsoft.com/office/powerpoint/2010/main" val="2671183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Команд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4F3DEFA-69B3-406C-A4D0-52E23CE27639}"/>
              </a:ext>
            </a:extLst>
          </p:cNvPr>
          <p:cNvSpPr/>
          <p:nvPr userDrawn="1"/>
        </p:nvSpPr>
        <p:spPr>
          <a:xfrm>
            <a:off x="2322776" y="505369"/>
            <a:ext cx="10296843" cy="245349"/>
          </a:xfrm>
          <a:prstGeom prst="rect">
            <a:avLst/>
          </a:prstGeom>
          <a:solidFill>
            <a:srgbClr val="1C3A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0295E5E-E697-444D-BFC2-42EC1859CDA7}"/>
              </a:ext>
            </a:extLst>
          </p:cNvPr>
          <p:cNvSpPr/>
          <p:nvPr userDrawn="1"/>
        </p:nvSpPr>
        <p:spPr>
          <a:xfrm>
            <a:off x="0" y="6911675"/>
            <a:ext cx="814169" cy="648000"/>
          </a:xfrm>
          <a:prstGeom prst="rect">
            <a:avLst/>
          </a:prstGeom>
          <a:solidFill>
            <a:srgbClr val="1C3A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Дата 11">
            <a:extLst>
              <a:ext uri="{FF2B5EF4-FFF2-40B4-BE49-F238E27FC236}">
                <a16:creationId xmlns:a16="http://schemas.microsoft.com/office/drawing/2014/main" id="{4CBC91E4-AF05-470C-A208-019D801A01EF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A001DC99-B954-4CD0-9B9E-E7B235302DBD}" type="datetime1">
              <a:rPr lang="ru-RU" smtClean="0"/>
              <a:t>15.05.2025</a:t>
            </a:fld>
            <a:endParaRPr lang="ru-RU"/>
          </a:p>
        </p:txBody>
      </p:sp>
      <p:sp>
        <p:nvSpPr>
          <p:cNvPr id="13" name="Нижний колонтитул 12">
            <a:extLst>
              <a:ext uri="{FF2B5EF4-FFF2-40B4-BE49-F238E27FC236}">
                <a16:creationId xmlns:a16="http://schemas.microsoft.com/office/drawing/2014/main" id="{D8A71357-7D19-48D7-A08E-6E1B972F3A94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ru-RU" dirty="0"/>
              <a:t>Проект : «Название»</a:t>
            </a:r>
          </a:p>
        </p:txBody>
      </p:sp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F69C1D54-FD8C-4B5A-B061-8C6F0A0EDEF4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D27AC06A-BEEB-4D89-A4A8-D713B351D9C3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44" name="Рисунок 43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94" y="335281"/>
            <a:ext cx="1506280" cy="51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88960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ани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4F3DEFA-69B3-406C-A4D0-52E23CE27639}"/>
              </a:ext>
            </a:extLst>
          </p:cNvPr>
          <p:cNvSpPr/>
          <p:nvPr userDrawn="1"/>
        </p:nvSpPr>
        <p:spPr>
          <a:xfrm>
            <a:off x="2000633" y="362094"/>
            <a:ext cx="9711906" cy="287191"/>
          </a:xfrm>
          <a:prstGeom prst="rect">
            <a:avLst/>
          </a:prstGeom>
          <a:solidFill>
            <a:srgbClr val="1C3A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D9AEF369-0031-4CD0-9AEA-C34E6109044B}"/>
              </a:ext>
            </a:extLst>
          </p:cNvPr>
          <p:cNvSpPr/>
          <p:nvPr userDrawn="1"/>
        </p:nvSpPr>
        <p:spPr>
          <a:xfrm>
            <a:off x="814169" y="1138238"/>
            <a:ext cx="4382145" cy="57721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2C74016F-C8DF-478E-8330-D2D3A2648CDE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520581" y="3017837"/>
            <a:ext cx="5782995" cy="1524000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360000">
            <a:noAutofit/>
          </a:bodyPr>
          <a:lstStyle>
            <a:lvl1pPr>
              <a:defRPr sz="37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Дата 11">
            <a:extLst>
              <a:ext uri="{FF2B5EF4-FFF2-40B4-BE49-F238E27FC236}">
                <a16:creationId xmlns:a16="http://schemas.microsoft.com/office/drawing/2014/main" id="{4CBC91E4-AF05-470C-A208-019D801A0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35C75-D346-4F50-8363-056C8E1C1912}" type="datetime1">
              <a:rPr lang="ru-RU" smtClean="0"/>
              <a:t>15.05.2025</a:t>
            </a:fld>
            <a:endParaRPr lang="ru-RU" dirty="0"/>
          </a:p>
        </p:txBody>
      </p:sp>
      <p:sp>
        <p:nvSpPr>
          <p:cNvPr id="13" name="Нижний колонтитул 12">
            <a:extLst>
              <a:ext uri="{FF2B5EF4-FFF2-40B4-BE49-F238E27FC236}">
                <a16:creationId xmlns:a16="http://schemas.microsoft.com/office/drawing/2014/main" id="{D8A71357-7D19-48D7-A08E-6E1B972F3A94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2013736" y="424694"/>
            <a:ext cx="6920436" cy="235824"/>
          </a:xfrm>
        </p:spPr>
        <p:txBody>
          <a:bodyPr/>
          <a:lstStyle/>
          <a:p>
            <a:r>
              <a:rPr lang="ru-RU" dirty="0" smtClean="0"/>
              <a:t>Проект : «Название»</a:t>
            </a:r>
            <a:endParaRPr lang="ru-RU" dirty="0"/>
          </a:p>
        </p:txBody>
      </p:sp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F69C1D54-FD8C-4B5A-B061-8C6F0A0EDEF4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27" name="Текст 19">
            <a:extLst>
              <a:ext uri="{FF2B5EF4-FFF2-40B4-BE49-F238E27FC236}">
                <a16:creationId xmlns:a16="http://schemas.microsoft.com/office/drawing/2014/main" id="{BEB9C8FF-6CD6-4D43-8C50-089D52C8A28C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8069852" y="1621683"/>
            <a:ext cx="4034926" cy="1085850"/>
          </a:xfr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1200"/>
            </a:lvl1pPr>
            <a:lvl2pPr marL="503971" indent="0" algn="l">
              <a:buFont typeface="Arial" panose="020B0604020202020204" pitchFamily="34" charset="0"/>
              <a:buNone/>
              <a:defRPr sz="1200"/>
            </a:lvl2pPr>
            <a:lvl3pPr marL="1007943" indent="0" algn="l">
              <a:buFont typeface="Arial" panose="020B0604020202020204" pitchFamily="34" charset="0"/>
              <a:buNone/>
              <a:defRPr sz="1200"/>
            </a:lvl3pPr>
            <a:lvl4pPr marL="1511914" indent="0" algn="l">
              <a:buFont typeface="Arial" panose="020B0604020202020204" pitchFamily="34" charset="0"/>
              <a:buNone/>
              <a:defRPr sz="1200"/>
            </a:lvl4pPr>
            <a:lvl5pPr marL="2015886" indent="0" algn="l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ru-RU" dirty="0"/>
              <a:t>В своём стремлении улучшить пользовательский опыт мы упускаем, что сделанные на базе интернет-аналитики выводы и по сей день остаются уделом либералов, которые жаждут быть разоблачены. </a:t>
            </a:r>
          </a:p>
        </p:txBody>
      </p:sp>
      <p:sp>
        <p:nvSpPr>
          <p:cNvPr id="29" name="Текст 19">
            <a:extLst>
              <a:ext uri="{FF2B5EF4-FFF2-40B4-BE49-F238E27FC236}">
                <a16:creationId xmlns:a16="http://schemas.microsoft.com/office/drawing/2014/main" id="{B98DA984-D7F3-44A9-B4B9-4ECE0BB7268F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8069852" y="3550975"/>
            <a:ext cx="4034926" cy="1085850"/>
          </a:xfr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1200"/>
            </a:lvl1pPr>
            <a:lvl2pPr marL="503971" indent="0" algn="l">
              <a:buFont typeface="Arial" panose="020B0604020202020204" pitchFamily="34" charset="0"/>
              <a:buNone/>
              <a:defRPr sz="1200"/>
            </a:lvl2pPr>
            <a:lvl3pPr marL="1007943" indent="0" algn="l">
              <a:buFont typeface="Arial" panose="020B0604020202020204" pitchFamily="34" charset="0"/>
              <a:buNone/>
              <a:defRPr sz="1200"/>
            </a:lvl3pPr>
            <a:lvl4pPr marL="1511914" indent="0" algn="l">
              <a:buFont typeface="Arial" panose="020B0604020202020204" pitchFamily="34" charset="0"/>
              <a:buNone/>
              <a:defRPr sz="1200"/>
            </a:lvl4pPr>
            <a:lvl5pPr marL="2015886" indent="0" algn="l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ru-RU" dirty="0"/>
              <a:t>В своём стремлении улучшить пользовательский опыт мы упускаем, что сделанные на базе интернет-аналитики выводы и по сей день остаются уделом либералов, которые жаждут быть разоблачены. </a:t>
            </a:r>
          </a:p>
        </p:txBody>
      </p:sp>
      <p:sp>
        <p:nvSpPr>
          <p:cNvPr id="31" name="Текст 19">
            <a:extLst>
              <a:ext uri="{FF2B5EF4-FFF2-40B4-BE49-F238E27FC236}">
                <a16:creationId xmlns:a16="http://schemas.microsoft.com/office/drawing/2014/main" id="{8EE2224A-9E33-4BFD-AE7A-1A7782A7A7BD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8069852" y="5530617"/>
            <a:ext cx="4034926" cy="1085850"/>
          </a:xfr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1200"/>
            </a:lvl1pPr>
            <a:lvl2pPr marL="503971" indent="0" algn="l">
              <a:buFont typeface="Arial" panose="020B0604020202020204" pitchFamily="34" charset="0"/>
              <a:buNone/>
              <a:defRPr sz="1200"/>
            </a:lvl2pPr>
            <a:lvl3pPr marL="1007943" indent="0" algn="l">
              <a:buFont typeface="Arial" panose="020B0604020202020204" pitchFamily="34" charset="0"/>
              <a:buNone/>
              <a:defRPr sz="1200"/>
            </a:lvl3pPr>
            <a:lvl4pPr marL="1511914" indent="0" algn="l">
              <a:buFont typeface="Arial" panose="020B0604020202020204" pitchFamily="34" charset="0"/>
              <a:buNone/>
              <a:defRPr sz="1200"/>
            </a:lvl4pPr>
            <a:lvl5pPr marL="2015886" indent="0" algn="l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ru-RU" dirty="0"/>
              <a:t>В своём стремлении улучшить пользовательский опыт мы упускаем, что сделанные на базе интернет-аналитики выводы и по сей день остаются уделом либералов, которые жаждут быть разоблачены. 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A7C8ADD-7AAB-428F-BDB4-2DDF21671BA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69852" y="971550"/>
            <a:ext cx="4034926" cy="490538"/>
          </a:xfrm>
        </p:spPr>
        <p:txBody>
          <a:bodyPr vert="horz" lIns="0" tIns="0" rIns="0" bIns="0" rtlCol="0" anchor="b">
            <a:noAutofit/>
          </a:bodyPr>
          <a:lstStyle>
            <a:lvl1pPr>
              <a:defRPr lang="ru-RU" sz="3000" dirty="0">
                <a:latin typeface="+mj-lt"/>
              </a:defRPr>
            </a:lvl1pPr>
          </a:lstStyle>
          <a:p>
            <a:pPr marL="0" lvl="0" indent="0">
              <a:lnSpc>
                <a:spcPct val="80000"/>
              </a:lnSpc>
              <a:buNone/>
            </a:pPr>
            <a:r>
              <a:rPr lang="ru-RU" dirty="0"/>
              <a:t>Подзаголовок</a:t>
            </a:r>
          </a:p>
        </p:txBody>
      </p:sp>
      <p:sp>
        <p:nvSpPr>
          <p:cNvPr id="44" name="Текст 4">
            <a:extLst>
              <a:ext uri="{FF2B5EF4-FFF2-40B4-BE49-F238E27FC236}">
                <a16:creationId xmlns:a16="http://schemas.microsoft.com/office/drawing/2014/main" id="{03FCD254-8D94-4DE1-BD87-48AC71EA92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69852" y="2915473"/>
            <a:ext cx="4034926" cy="490538"/>
          </a:xfrm>
        </p:spPr>
        <p:txBody>
          <a:bodyPr vert="horz" lIns="0" tIns="0" rIns="0" bIns="0" rtlCol="0" anchor="b">
            <a:noAutofit/>
          </a:bodyPr>
          <a:lstStyle>
            <a:lvl1pPr>
              <a:defRPr lang="ru-RU" sz="3000" dirty="0">
                <a:latin typeface="+mj-lt"/>
              </a:defRPr>
            </a:lvl1pPr>
          </a:lstStyle>
          <a:p>
            <a:pPr marL="0" lvl="0" indent="0">
              <a:lnSpc>
                <a:spcPct val="80000"/>
              </a:lnSpc>
              <a:buNone/>
            </a:pPr>
            <a:r>
              <a:rPr lang="ru-RU" dirty="0"/>
              <a:t>Подзаголовок</a:t>
            </a:r>
          </a:p>
        </p:txBody>
      </p:sp>
      <p:sp>
        <p:nvSpPr>
          <p:cNvPr id="45" name="Текст 4">
            <a:extLst>
              <a:ext uri="{FF2B5EF4-FFF2-40B4-BE49-F238E27FC236}">
                <a16:creationId xmlns:a16="http://schemas.microsoft.com/office/drawing/2014/main" id="{F0727F1E-4173-480F-B09B-2CFA6841472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69852" y="4895115"/>
            <a:ext cx="4034926" cy="490538"/>
          </a:xfrm>
        </p:spPr>
        <p:txBody>
          <a:bodyPr vert="horz" lIns="0" tIns="0" rIns="0" bIns="0" rtlCol="0" anchor="b">
            <a:noAutofit/>
          </a:bodyPr>
          <a:lstStyle>
            <a:lvl1pPr>
              <a:defRPr lang="ru-RU" sz="3000" dirty="0">
                <a:latin typeface="+mj-lt"/>
              </a:defRPr>
            </a:lvl1pPr>
          </a:lstStyle>
          <a:p>
            <a:pPr marL="0" lvl="0" indent="0">
              <a:lnSpc>
                <a:spcPct val="80000"/>
              </a:lnSpc>
              <a:buNone/>
            </a:pPr>
            <a:r>
              <a:rPr lang="ru-RU" dirty="0"/>
              <a:t>Подзаголовок</a:t>
            </a:r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2" y="218821"/>
            <a:ext cx="1849904" cy="52108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990271" y="265294"/>
            <a:ext cx="1258695" cy="44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258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Большой блок текст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82" name="Слайд think-cell" r:id="rId4" imgW="425" imgH="424" progId="TCLayout.ActiveDocument.1">
                  <p:embed/>
                </p:oleObj>
              </mc:Choice>
              <mc:Fallback>
                <p:oleObj name="Слайд think-cell" r:id="rId4" imgW="425" imgH="424" progId="TCLayout.ActiveDocument.1">
                  <p:embed/>
                  <p:pic>
                    <p:nvPicPr>
                      <p:cNvPr id="2" name="think-cell data - do not delete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0295E5E-E697-444D-BFC2-42EC1859CDA7}"/>
              </a:ext>
            </a:extLst>
          </p:cNvPr>
          <p:cNvSpPr/>
          <p:nvPr userDrawn="1"/>
        </p:nvSpPr>
        <p:spPr>
          <a:xfrm>
            <a:off x="0" y="6911675"/>
            <a:ext cx="814169" cy="648000"/>
          </a:xfrm>
          <a:prstGeom prst="rect">
            <a:avLst/>
          </a:prstGeom>
          <a:solidFill>
            <a:srgbClr val="1C3A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Дата 11">
            <a:extLst>
              <a:ext uri="{FF2B5EF4-FFF2-40B4-BE49-F238E27FC236}">
                <a16:creationId xmlns:a16="http://schemas.microsoft.com/office/drawing/2014/main" id="{4CBC91E4-AF05-470C-A208-019D801A01EF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E83BD24D-689D-49B9-80DC-BD0E4BB66FCB}" type="datetime1">
              <a:rPr lang="ru-RU" smtClean="0"/>
              <a:t>15.05.2025</a:t>
            </a:fld>
            <a:endParaRPr lang="ru-RU"/>
          </a:p>
        </p:txBody>
      </p:sp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F69C1D54-FD8C-4B5A-B061-8C6F0A0EDEF4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D27AC06A-BEEB-4D89-A4A8-D713B351D9C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7" name="Текст 19">
            <a:extLst>
              <a:ext uri="{FF2B5EF4-FFF2-40B4-BE49-F238E27FC236}">
                <a16:creationId xmlns:a16="http://schemas.microsoft.com/office/drawing/2014/main" id="{BEB9C8FF-6CD6-4D43-8C50-089D52C8A28C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1759010" y="1791031"/>
            <a:ext cx="10609175" cy="2190419"/>
          </a:xfr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1200"/>
            </a:lvl1pPr>
            <a:lvl2pPr marL="503971" indent="0" algn="l">
              <a:buFont typeface="Arial" panose="020B0604020202020204" pitchFamily="34" charset="0"/>
              <a:buNone/>
              <a:defRPr sz="1200"/>
            </a:lvl2pPr>
            <a:lvl3pPr marL="1007943" indent="0" algn="l">
              <a:buFont typeface="Arial" panose="020B0604020202020204" pitchFamily="34" charset="0"/>
              <a:buNone/>
              <a:defRPr sz="1200"/>
            </a:lvl3pPr>
            <a:lvl4pPr marL="1511914" indent="0" algn="l">
              <a:buFont typeface="Arial" panose="020B0604020202020204" pitchFamily="34" charset="0"/>
              <a:buNone/>
              <a:defRPr sz="1200"/>
            </a:lvl4pPr>
            <a:lvl5pPr marL="2015886" indent="0" algn="l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ru-RU" dirty="0"/>
              <a:t>В своём стремлении улучшить пользовательский опыт мы упускаем, что сделанные на базе интернет-аналитики выводы и по сей день остаются уделом либералов, которые жаждут быть разоблачены. </a:t>
            </a:r>
          </a:p>
        </p:txBody>
      </p:sp>
      <p:grpSp>
        <p:nvGrpSpPr>
          <p:cNvPr id="10" name="Рисунок 11">
            <a:extLst>
              <a:ext uri="{FF2B5EF4-FFF2-40B4-BE49-F238E27FC236}">
                <a16:creationId xmlns:a16="http://schemas.microsoft.com/office/drawing/2014/main" id="{79B4B4B3-8670-48EE-A5F9-63BC1F99025E}"/>
              </a:ext>
            </a:extLst>
          </p:cNvPr>
          <p:cNvGrpSpPr/>
          <p:nvPr userDrawn="1"/>
        </p:nvGrpSpPr>
        <p:grpSpPr>
          <a:xfrm>
            <a:off x="12630455" y="200251"/>
            <a:ext cx="584004" cy="543327"/>
            <a:chOff x="4960144" y="3689350"/>
            <a:chExt cx="191452" cy="178117"/>
          </a:xfrm>
        </p:grpSpPr>
        <p:sp>
          <p:nvSpPr>
            <p:cNvPr id="11" name="Полилиния: фигура 40">
              <a:extLst>
                <a:ext uri="{FF2B5EF4-FFF2-40B4-BE49-F238E27FC236}">
                  <a16:creationId xmlns:a16="http://schemas.microsoft.com/office/drawing/2014/main" id="{71FAECA2-13EF-41FB-81D4-C44561DDE451}"/>
                </a:ext>
              </a:extLst>
            </p:cNvPr>
            <p:cNvSpPr/>
            <p:nvPr/>
          </p:nvSpPr>
          <p:spPr>
            <a:xfrm>
              <a:off x="5073491" y="3843655"/>
              <a:ext cx="40005" cy="23812"/>
            </a:xfrm>
            <a:custGeom>
              <a:avLst/>
              <a:gdLst>
                <a:gd name="connsiteX0" fmla="*/ 40005 w 40005"/>
                <a:gd name="connsiteY0" fmla="*/ 23813 h 23812"/>
                <a:gd name="connsiteX1" fmla="*/ 40005 w 40005"/>
                <a:gd name="connsiteY1" fmla="*/ 0 h 23812"/>
                <a:gd name="connsiteX2" fmla="*/ 0 w 40005"/>
                <a:gd name="connsiteY2" fmla="*/ 0 h 23812"/>
                <a:gd name="connsiteX3" fmla="*/ 0 w 40005"/>
                <a:gd name="connsiteY3" fmla="*/ 23813 h 23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005" h="23812">
                  <a:moveTo>
                    <a:pt x="40005" y="23813"/>
                  </a:moveTo>
                  <a:lnTo>
                    <a:pt x="40005" y="0"/>
                  </a:lnTo>
                  <a:lnTo>
                    <a:pt x="0" y="0"/>
                  </a:lnTo>
                  <a:lnTo>
                    <a:pt x="0" y="23813"/>
                  </a:lnTo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" name="Полилиния: фигура 41">
              <a:extLst>
                <a:ext uri="{FF2B5EF4-FFF2-40B4-BE49-F238E27FC236}">
                  <a16:creationId xmlns:a16="http://schemas.microsoft.com/office/drawing/2014/main" id="{F1CBED32-2892-41D0-85B8-B50FB9262AF4}"/>
                </a:ext>
              </a:extLst>
            </p:cNvPr>
            <p:cNvSpPr/>
            <p:nvPr/>
          </p:nvSpPr>
          <p:spPr>
            <a:xfrm>
              <a:off x="4960144" y="3690302"/>
              <a:ext cx="77152" cy="177165"/>
            </a:xfrm>
            <a:custGeom>
              <a:avLst/>
              <a:gdLst>
                <a:gd name="connsiteX0" fmla="*/ 29528 w 77152"/>
                <a:gd name="connsiteY0" fmla="*/ 153353 h 177165"/>
                <a:gd name="connsiteX1" fmla="*/ 29528 w 77152"/>
                <a:gd name="connsiteY1" fmla="*/ 127635 h 177165"/>
                <a:gd name="connsiteX2" fmla="*/ 29528 w 77152"/>
                <a:gd name="connsiteY2" fmla="*/ 49530 h 177165"/>
                <a:gd name="connsiteX3" fmla="*/ 29528 w 77152"/>
                <a:gd name="connsiteY3" fmla="*/ 23813 h 177165"/>
                <a:gd name="connsiteX4" fmla="*/ 77153 w 77152"/>
                <a:gd name="connsiteY4" fmla="*/ 23813 h 177165"/>
                <a:gd name="connsiteX5" fmla="*/ 77153 w 77152"/>
                <a:gd name="connsiteY5" fmla="*/ 0 h 177165"/>
                <a:gd name="connsiteX6" fmla="*/ 0 w 77152"/>
                <a:gd name="connsiteY6" fmla="*/ 0 h 177165"/>
                <a:gd name="connsiteX7" fmla="*/ 0 w 77152"/>
                <a:gd name="connsiteY7" fmla="*/ 49530 h 177165"/>
                <a:gd name="connsiteX8" fmla="*/ 0 w 77152"/>
                <a:gd name="connsiteY8" fmla="*/ 127635 h 177165"/>
                <a:gd name="connsiteX9" fmla="*/ 0 w 77152"/>
                <a:gd name="connsiteY9" fmla="*/ 177165 h 177165"/>
                <a:gd name="connsiteX10" fmla="*/ 77153 w 77152"/>
                <a:gd name="connsiteY10" fmla="*/ 177165 h 177165"/>
                <a:gd name="connsiteX11" fmla="*/ 77153 w 77152"/>
                <a:gd name="connsiteY11" fmla="*/ 153353 h 177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7152" h="177165">
                  <a:moveTo>
                    <a:pt x="29528" y="153353"/>
                  </a:moveTo>
                  <a:lnTo>
                    <a:pt x="29528" y="127635"/>
                  </a:lnTo>
                  <a:lnTo>
                    <a:pt x="29528" y="49530"/>
                  </a:lnTo>
                  <a:lnTo>
                    <a:pt x="29528" y="23813"/>
                  </a:lnTo>
                  <a:lnTo>
                    <a:pt x="77153" y="23813"/>
                  </a:lnTo>
                  <a:lnTo>
                    <a:pt x="77153" y="0"/>
                  </a:lnTo>
                  <a:lnTo>
                    <a:pt x="0" y="0"/>
                  </a:lnTo>
                  <a:lnTo>
                    <a:pt x="0" y="49530"/>
                  </a:lnTo>
                  <a:lnTo>
                    <a:pt x="0" y="127635"/>
                  </a:lnTo>
                  <a:lnTo>
                    <a:pt x="0" y="177165"/>
                  </a:lnTo>
                  <a:lnTo>
                    <a:pt x="77153" y="177165"/>
                  </a:lnTo>
                  <a:lnTo>
                    <a:pt x="77153" y="15335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" name="Полилиния: фигура 42">
              <a:extLst>
                <a:ext uri="{FF2B5EF4-FFF2-40B4-BE49-F238E27FC236}">
                  <a16:creationId xmlns:a16="http://schemas.microsoft.com/office/drawing/2014/main" id="{0A820A3A-4020-4420-AF54-37104F8FC0C7}"/>
                </a:ext>
              </a:extLst>
            </p:cNvPr>
            <p:cNvSpPr/>
            <p:nvPr/>
          </p:nvSpPr>
          <p:spPr>
            <a:xfrm>
              <a:off x="5073491" y="3689350"/>
              <a:ext cx="78105" cy="178117"/>
            </a:xfrm>
            <a:custGeom>
              <a:avLst/>
              <a:gdLst>
                <a:gd name="connsiteX0" fmla="*/ 0 w 78105"/>
                <a:gd name="connsiteY0" fmla="*/ 0 h 178117"/>
                <a:gd name="connsiteX1" fmla="*/ 0 w 78105"/>
                <a:gd name="connsiteY1" fmla="*/ 23813 h 178117"/>
                <a:gd name="connsiteX2" fmla="*/ 48578 w 78105"/>
                <a:gd name="connsiteY2" fmla="*/ 23813 h 178117"/>
                <a:gd name="connsiteX3" fmla="*/ 48578 w 78105"/>
                <a:gd name="connsiteY3" fmla="*/ 50483 h 178117"/>
                <a:gd name="connsiteX4" fmla="*/ 48578 w 78105"/>
                <a:gd name="connsiteY4" fmla="*/ 154305 h 178117"/>
                <a:gd name="connsiteX5" fmla="*/ 48578 w 78105"/>
                <a:gd name="connsiteY5" fmla="*/ 178118 h 178117"/>
                <a:gd name="connsiteX6" fmla="*/ 78105 w 78105"/>
                <a:gd name="connsiteY6" fmla="*/ 178118 h 178117"/>
                <a:gd name="connsiteX7" fmla="*/ 78105 w 78105"/>
                <a:gd name="connsiteY7" fmla="*/ 50483 h 178117"/>
                <a:gd name="connsiteX8" fmla="*/ 78105 w 78105"/>
                <a:gd name="connsiteY8" fmla="*/ 0 h 178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105" h="178117">
                  <a:moveTo>
                    <a:pt x="0" y="0"/>
                  </a:moveTo>
                  <a:lnTo>
                    <a:pt x="0" y="23813"/>
                  </a:lnTo>
                  <a:lnTo>
                    <a:pt x="48578" y="23813"/>
                  </a:lnTo>
                  <a:lnTo>
                    <a:pt x="48578" y="50483"/>
                  </a:lnTo>
                  <a:lnTo>
                    <a:pt x="48578" y="154305"/>
                  </a:lnTo>
                  <a:lnTo>
                    <a:pt x="48578" y="178118"/>
                  </a:lnTo>
                  <a:lnTo>
                    <a:pt x="78105" y="178118"/>
                  </a:lnTo>
                  <a:lnTo>
                    <a:pt x="78105" y="50483"/>
                  </a:lnTo>
                  <a:lnTo>
                    <a:pt x="78105" y="0"/>
                  </a:lnTo>
                  <a:close/>
                </a:path>
              </a:pathLst>
            </a:custGeom>
            <a:solidFill>
              <a:srgbClr val="1B396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0577502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46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одержани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675185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18" name="Слайд think-cell" r:id="rId4" imgW="425" imgH="424" progId="TCLayout.ActiveDocument.1">
                  <p:embed/>
                </p:oleObj>
              </mc:Choice>
              <mc:Fallback>
                <p:oleObj name="Слайд think-cell" r:id="rId4" imgW="425" imgH="42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4F3DEFA-69B3-406C-A4D0-52E23CE27639}"/>
              </a:ext>
            </a:extLst>
          </p:cNvPr>
          <p:cNvSpPr/>
          <p:nvPr userDrawn="1"/>
        </p:nvSpPr>
        <p:spPr>
          <a:xfrm>
            <a:off x="2322776" y="505369"/>
            <a:ext cx="10296843" cy="245349"/>
          </a:xfrm>
          <a:prstGeom prst="rect">
            <a:avLst/>
          </a:prstGeom>
          <a:solidFill>
            <a:srgbClr val="1C3A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0295E5E-E697-444D-BFC2-42EC1859CDA7}"/>
              </a:ext>
            </a:extLst>
          </p:cNvPr>
          <p:cNvSpPr/>
          <p:nvPr userDrawn="1"/>
        </p:nvSpPr>
        <p:spPr>
          <a:xfrm>
            <a:off x="0" y="6911675"/>
            <a:ext cx="814169" cy="648000"/>
          </a:xfrm>
          <a:prstGeom prst="rect">
            <a:avLst/>
          </a:prstGeom>
          <a:solidFill>
            <a:srgbClr val="1C3A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3" name="Нижний колонтитул 12">
            <a:extLst>
              <a:ext uri="{FF2B5EF4-FFF2-40B4-BE49-F238E27FC236}">
                <a16:creationId xmlns:a16="http://schemas.microsoft.com/office/drawing/2014/main" id="{D8A71357-7D19-48D7-A08E-6E1B972F3A94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Проект : «Название»</a:t>
            </a:r>
            <a:endParaRPr lang="ru-RU" dirty="0"/>
          </a:p>
        </p:txBody>
      </p:sp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F69C1D54-FD8C-4B5A-B061-8C6F0A0EDEF4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D27AC06A-BEEB-4D89-A4A8-D713B351D9C3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8" name="Рисунок 11">
            <a:extLst>
              <a:ext uri="{FF2B5EF4-FFF2-40B4-BE49-F238E27FC236}">
                <a16:creationId xmlns:a16="http://schemas.microsoft.com/office/drawing/2014/main" id="{79B4B4B3-8670-48EE-A5F9-63BC1F99025E}"/>
              </a:ext>
            </a:extLst>
          </p:cNvPr>
          <p:cNvGrpSpPr/>
          <p:nvPr userDrawn="1"/>
        </p:nvGrpSpPr>
        <p:grpSpPr>
          <a:xfrm>
            <a:off x="12960979" y="200252"/>
            <a:ext cx="253479" cy="235824"/>
            <a:chOff x="4960144" y="3689350"/>
            <a:chExt cx="191452" cy="178117"/>
          </a:xfrm>
        </p:grpSpPr>
        <p:sp>
          <p:nvSpPr>
            <p:cNvPr id="19" name="Полилиния: фигура 40">
              <a:extLst>
                <a:ext uri="{FF2B5EF4-FFF2-40B4-BE49-F238E27FC236}">
                  <a16:creationId xmlns:a16="http://schemas.microsoft.com/office/drawing/2014/main" id="{71FAECA2-13EF-41FB-81D4-C44561DDE451}"/>
                </a:ext>
              </a:extLst>
            </p:cNvPr>
            <p:cNvSpPr/>
            <p:nvPr/>
          </p:nvSpPr>
          <p:spPr>
            <a:xfrm>
              <a:off x="5073491" y="3843655"/>
              <a:ext cx="40005" cy="23812"/>
            </a:xfrm>
            <a:custGeom>
              <a:avLst/>
              <a:gdLst>
                <a:gd name="connsiteX0" fmla="*/ 40005 w 40005"/>
                <a:gd name="connsiteY0" fmla="*/ 23813 h 23812"/>
                <a:gd name="connsiteX1" fmla="*/ 40005 w 40005"/>
                <a:gd name="connsiteY1" fmla="*/ 0 h 23812"/>
                <a:gd name="connsiteX2" fmla="*/ 0 w 40005"/>
                <a:gd name="connsiteY2" fmla="*/ 0 h 23812"/>
                <a:gd name="connsiteX3" fmla="*/ 0 w 40005"/>
                <a:gd name="connsiteY3" fmla="*/ 23813 h 23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005" h="23812">
                  <a:moveTo>
                    <a:pt x="40005" y="23813"/>
                  </a:moveTo>
                  <a:lnTo>
                    <a:pt x="40005" y="0"/>
                  </a:lnTo>
                  <a:lnTo>
                    <a:pt x="0" y="0"/>
                  </a:lnTo>
                  <a:lnTo>
                    <a:pt x="0" y="23813"/>
                  </a:lnTo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" name="Полилиния: фигура 41">
              <a:extLst>
                <a:ext uri="{FF2B5EF4-FFF2-40B4-BE49-F238E27FC236}">
                  <a16:creationId xmlns:a16="http://schemas.microsoft.com/office/drawing/2014/main" id="{F1CBED32-2892-41D0-85B8-B50FB9262AF4}"/>
                </a:ext>
              </a:extLst>
            </p:cNvPr>
            <p:cNvSpPr/>
            <p:nvPr/>
          </p:nvSpPr>
          <p:spPr>
            <a:xfrm>
              <a:off x="4960144" y="3690302"/>
              <a:ext cx="77152" cy="177165"/>
            </a:xfrm>
            <a:custGeom>
              <a:avLst/>
              <a:gdLst>
                <a:gd name="connsiteX0" fmla="*/ 29528 w 77152"/>
                <a:gd name="connsiteY0" fmla="*/ 153353 h 177165"/>
                <a:gd name="connsiteX1" fmla="*/ 29528 w 77152"/>
                <a:gd name="connsiteY1" fmla="*/ 127635 h 177165"/>
                <a:gd name="connsiteX2" fmla="*/ 29528 w 77152"/>
                <a:gd name="connsiteY2" fmla="*/ 49530 h 177165"/>
                <a:gd name="connsiteX3" fmla="*/ 29528 w 77152"/>
                <a:gd name="connsiteY3" fmla="*/ 23813 h 177165"/>
                <a:gd name="connsiteX4" fmla="*/ 77153 w 77152"/>
                <a:gd name="connsiteY4" fmla="*/ 23813 h 177165"/>
                <a:gd name="connsiteX5" fmla="*/ 77153 w 77152"/>
                <a:gd name="connsiteY5" fmla="*/ 0 h 177165"/>
                <a:gd name="connsiteX6" fmla="*/ 0 w 77152"/>
                <a:gd name="connsiteY6" fmla="*/ 0 h 177165"/>
                <a:gd name="connsiteX7" fmla="*/ 0 w 77152"/>
                <a:gd name="connsiteY7" fmla="*/ 49530 h 177165"/>
                <a:gd name="connsiteX8" fmla="*/ 0 w 77152"/>
                <a:gd name="connsiteY8" fmla="*/ 127635 h 177165"/>
                <a:gd name="connsiteX9" fmla="*/ 0 w 77152"/>
                <a:gd name="connsiteY9" fmla="*/ 177165 h 177165"/>
                <a:gd name="connsiteX10" fmla="*/ 77153 w 77152"/>
                <a:gd name="connsiteY10" fmla="*/ 177165 h 177165"/>
                <a:gd name="connsiteX11" fmla="*/ 77153 w 77152"/>
                <a:gd name="connsiteY11" fmla="*/ 153353 h 177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7152" h="177165">
                  <a:moveTo>
                    <a:pt x="29528" y="153353"/>
                  </a:moveTo>
                  <a:lnTo>
                    <a:pt x="29528" y="127635"/>
                  </a:lnTo>
                  <a:lnTo>
                    <a:pt x="29528" y="49530"/>
                  </a:lnTo>
                  <a:lnTo>
                    <a:pt x="29528" y="23813"/>
                  </a:lnTo>
                  <a:lnTo>
                    <a:pt x="77153" y="23813"/>
                  </a:lnTo>
                  <a:lnTo>
                    <a:pt x="77153" y="0"/>
                  </a:lnTo>
                  <a:lnTo>
                    <a:pt x="0" y="0"/>
                  </a:lnTo>
                  <a:lnTo>
                    <a:pt x="0" y="49530"/>
                  </a:lnTo>
                  <a:lnTo>
                    <a:pt x="0" y="127635"/>
                  </a:lnTo>
                  <a:lnTo>
                    <a:pt x="0" y="177165"/>
                  </a:lnTo>
                  <a:lnTo>
                    <a:pt x="77153" y="177165"/>
                  </a:lnTo>
                  <a:lnTo>
                    <a:pt x="77153" y="15335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" name="Полилиния: фигура 42">
              <a:extLst>
                <a:ext uri="{FF2B5EF4-FFF2-40B4-BE49-F238E27FC236}">
                  <a16:creationId xmlns:a16="http://schemas.microsoft.com/office/drawing/2014/main" id="{0A820A3A-4020-4420-AF54-37104F8FC0C7}"/>
                </a:ext>
              </a:extLst>
            </p:cNvPr>
            <p:cNvSpPr/>
            <p:nvPr/>
          </p:nvSpPr>
          <p:spPr>
            <a:xfrm>
              <a:off x="5073491" y="3689350"/>
              <a:ext cx="78105" cy="178117"/>
            </a:xfrm>
            <a:custGeom>
              <a:avLst/>
              <a:gdLst>
                <a:gd name="connsiteX0" fmla="*/ 0 w 78105"/>
                <a:gd name="connsiteY0" fmla="*/ 0 h 178117"/>
                <a:gd name="connsiteX1" fmla="*/ 0 w 78105"/>
                <a:gd name="connsiteY1" fmla="*/ 23813 h 178117"/>
                <a:gd name="connsiteX2" fmla="*/ 48578 w 78105"/>
                <a:gd name="connsiteY2" fmla="*/ 23813 h 178117"/>
                <a:gd name="connsiteX3" fmla="*/ 48578 w 78105"/>
                <a:gd name="connsiteY3" fmla="*/ 50483 h 178117"/>
                <a:gd name="connsiteX4" fmla="*/ 48578 w 78105"/>
                <a:gd name="connsiteY4" fmla="*/ 154305 h 178117"/>
                <a:gd name="connsiteX5" fmla="*/ 48578 w 78105"/>
                <a:gd name="connsiteY5" fmla="*/ 178118 h 178117"/>
                <a:gd name="connsiteX6" fmla="*/ 78105 w 78105"/>
                <a:gd name="connsiteY6" fmla="*/ 178118 h 178117"/>
                <a:gd name="connsiteX7" fmla="*/ 78105 w 78105"/>
                <a:gd name="connsiteY7" fmla="*/ 50483 h 178117"/>
                <a:gd name="connsiteX8" fmla="*/ 78105 w 78105"/>
                <a:gd name="connsiteY8" fmla="*/ 0 h 178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105" h="178117">
                  <a:moveTo>
                    <a:pt x="0" y="0"/>
                  </a:moveTo>
                  <a:lnTo>
                    <a:pt x="0" y="23813"/>
                  </a:lnTo>
                  <a:lnTo>
                    <a:pt x="48578" y="23813"/>
                  </a:lnTo>
                  <a:lnTo>
                    <a:pt x="48578" y="50483"/>
                  </a:lnTo>
                  <a:lnTo>
                    <a:pt x="48578" y="154305"/>
                  </a:lnTo>
                  <a:lnTo>
                    <a:pt x="48578" y="178118"/>
                  </a:lnTo>
                  <a:lnTo>
                    <a:pt x="78105" y="178118"/>
                  </a:lnTo>
                  <a:lnTo>
                    <a:pt x="78105" y="50483"/>
                  </a:lnTo>
                  <a:lnTo>
                    <a:pt x="78105" y="0"/>
                  </a:lnTo>
                  <a:close/>
                </a:path>
              </a:pathLst>
            </a:custGeom>
            <a:solidFill>
              <a:srgbClr val="1B396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46943" y="95717"/>
            <a:ext cx="779875" cy="105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7060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анны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522350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7" name="Слайд think-cell" r:id="rId4" imgW="425" imgH="424" progId="TCLayout.ActiveDocument.1">
                  <p:embed/>
                </p:oleObj>
              </mc:Choice>
              <mc:Fallback>
                <p:oleObj name="Слайд think-cell" r:id="rId4" imgW="425" imgH="42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0295E5E-E697-444D-BFC2-42EC1859CDA7}"/>
              </a:ext>
            </a:extLst>
          </p:cNvPr>
          <p:cNvSpPr/>
          <p:nvPr userDrawn="1"/>
        </p:nvSpPr>
        <p:spPr>
          <a:xfrm>
            <a:off x="0" y="6911675"/>
            <a:ext cx="814169" cy="648000"/>
          </a:xfrm>
          <a:prstGeom prst="rect">
            <a:avLst/>
          </a:prstGeom>
          <a:solidFill>
            <a:srgbClr val="1C3A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F69C1D54-FD8C-4B5A-B061-8C6F0A0EDEF4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D27AC06A-BEEB-4D89-A4A8-D713B351D9C3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0" name="Рисунок 11">
            <a:extLst>
              <a:ext uri="{FF2B5EF4-FFF2-40B4-BE49-F238E27FC236}">
                <a16:creationId xmlns:a16="http://schemas.microsoft.com/office/drawing/2014/main" id="{79B4B4B3-8670-48EE-A5F9-63BC1F99025E}"/>
              </a:ext>
            </a:extLst>
          </p:cNvPr>
          <p:cNvGrpSpPr/>
          <p:nvPr userDrawn="1"/>
        </p:nvGrpSpPr>
        <p:grpSpPr>
          <a:xfrm>
            <a:off x="12635907" y="191584"/>
            <a:ext cx="438074" cy="407562"/>
            <a:chOff x="4960144" y="3689350"/>
            <a:chExt cx="191452" cy="178117"/>
          </a:xfrm>
        </p:grpSpPr>
        <p:sp>
          <p:nvSpPr>
            <p:cNvPr id="11" name="Полилиния: фигура 40">
              <a:extLst>
                <a:ext uri="{FF2B5EF4-FFF2-40B4-BE49-F238E27FC236}">
                  <a16:creationId xmlns:a16="http://schemas.microsoft.com/office/drawing/2014/main" id="{71FAECA2-13EF-41FB-81D4-C44561DDE451}"/>
                </a:ext>
              </a:extLst>
            </p:cNvPr>
            <p:cNvSpPr/>
            <p:nvPr/>
          </p:nvSpPr>
          <p:spPr>
            <a:xfrm>
              <a:off x="5073491" y="3843655"/>
              <a:ext cx="40005" cy="23812"/>
            </a:xfrm>
            <a:custGeom>
              <a:avLst/>
              <a:gdLst>
                <a:gd name="connsiteX0" fmla="*/ 40005 w 40005"/>
                <a:gd name="connsiteY0" fmla="*/ 23813 h 23812"/>
                <a:gd name="connsiteX1" fmla="*/ 40005 w 40005"/>
                <a:gd name="connsiteY1" fmla="*/ 0 h 23812"/>
                <a:gd name="connsiteX2" fmla="*/ 0 w 40005"/>
                <a:gd name="connsiteY2" fmla="*/ 0 h 23812"/>
                <a:gd name="connsiteX3" fmla="*/ 0 w 40005"/>
                <a:gd name="connsiteY3" fmla="*/ 23813 h 23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005" h="23812">
                  <a:moveTo>
                    <a:pt x="40005" y="23813"/>
                  </a:moveTo>
                  <a:lnTo>
                    <a:pt x="40005" y="0"/>
                  </a:lnTo>
                  <a:lnTo>
                    <a:pt x="0" y="0"/>
                  </a:lnTo>
                  <a:lnTo>
                    <a:pt x="0" y="23813"/>
                  </a:lnTo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" name="Полилиния: фигура 41">
              <a:extLst>
                <a:ext uri="{FF2B5EF4-FFF2-40B4-BE49-F238E27FC236}">
                  <a16:creationId xmlns:a16="http://schemas.microsoft.com/office/drawing/2014/main" id="{F1CBED32-2892-41D0-85B8-B50FB9262AF4}"/>
                </a:ext>
              </a:extLst>
            </p:cNvPr>
            <p:cNvSpPr/>
            <p:nvPr/>
          </p:nvSpPr>
          <p:spPr>
            <a:xfrm>
              <a:off x="4960144" y="3690302"/>
              <a:ext cx="77152" cy="177165"/>
            </a:xfrm>
            <a:custGeom>
              <a:avLst/>
              <a:gdLst>
                <a:gd name="connsiteX0" fmla="*/ 29528 w 77152"/>
                <a:gd name="connsiteY0" fmla="*/ 153353 h 177165"/>
                <a:gd name="connsiteX1" fmla="*/ 29528 w 77152"/>
                <a:gd name="connsiteY1" fmla="*/ 127635 h 177165"/>
                <a:gd name="connsiteX2" fmla="*/ 29528 w 77152"/>
                <a:gd name="connsiteY2" fmla="*/ 49530 h 177165"/>
                <a:gd name="connsiteX3" fmla="*/ 29528 w 77152"/>
                <a:gd name="connsiteY3" fmla="*/ 23813 h 177165"/>
                <a:gd name="connsiteX4" fmla="*/ 77153 w 77152"/>
                <a:gd name="connsiteY4" fmla="*/ 23813 h 177165"/>
                <a:gd name="connsiteX5" fmla="*/ 77153 w 77152"/>
                <a:gd name="connsiteY5" fmla="*/ 0 h 177165"/>
                <a:gd name="connsiteX6" fmla="*/ 0 w 77152"/>
                <a:gd name="connsiteY6" fmla="*/ 0 h 177165"/>
                <a:gd name="connsiteX7" fmla="*/ 0 w 77152"/>
                <a:gd name="connsiteY7" fmla="*/ 49530 h 177165"/>
                <a:gd name="connsiteX8" fmla="*/ 0 w 77152"/>
                <a:gd name="connsiteY8" fmla="*/ 127635 h 177165"/>
                <a:gd name="connsiteX9" fmla="*/ 0 w 77152"/>
                <a:gd name="connsiteY9" fmla="*/ 177165 h 177165"/>
                <a:gd name="connsiteX10" fmla="*/ 77153 w 77152"/>
                <a:gd name="connsiteY10" fmla="*/ 177165 h 177165"/>
                <a:gd name="connsiteX11" fmla="*/ 77153 w 77152"/>
                <a:gd name="connsiteY11" fmla="*/ 153353 h 177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7152" h="177165">
                  <a:moveTo>
                    <a:pt x="29528" y="153353"/>
                  </a:moveTo>
                  <a:lnTo>
                    <a:pt x="29528" y="127635"/>
                  </a:lnTo>
                  <a:lnTo>
                    <a:pt x="29528" y="49530"/>
                  </a:lnTo>
                  <a:lnTo>
                    <a:pt x="29528" y="23813"/>
                  </a:lnTo>
                  <a:lnTo>
                    <a:pt x="77153" y="23813"/>
                  </a:lnTo>
                  <a:lnTo>
                    <a:pt x="77153" y="0"/>
                  </a:lnTo>
                  <a:lnTo>
                    <a:pt x="0" y="0"/>
                  </a:lnTo>
                  <a:lnTo>
                    <a:pt x="0" y="49530"/>
                  </a:lnTo>
                  <a:lnTo>
                    <a:pt x="0" y="127635"/>
                  </a:lnTo>
                  <a:lnTo>
                    <a:pt x="0" y="177165"/>
                  </a:lnTo>
                  <a:lnTo>
                    <a:pt x="77153" y="177165"/>
                  </a:lnTo>
                  <a:lnTo>
                    <a:pt x="77153" y="15335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" name="Полилиния: фигура 42">
              <a:extLst>
                <a:ext uri="{FF2B5EF4-FFF2-40B4-BE49-F238E27FC236}">
                  <a16:creationId xmlns:a16="http://schemas.microsoft.com/office/drawing/2014/main" id="{0A820A3A-4020-4420-AF54-37104F8FC0C7}"/>
                </a:ext>
              </a:extLst>
            </p:cNvPr>
            <p:cNvSpPr/>
            <p:nvPr/>
          </p:nvSpPr>
          <p:spPr>
            <a:xfrm>
              <a:off x="5073491" y="3689350"/>
              <a:ext cx="78105" cy="178117"/>
            </a:xfrm>
            <a:custGeom>
              <a:avLst/>
              <a:gdLst>
                <a:gd name="connsiteX0" fmla="*/ 0 w 78105"/>
                <a:gd name="connsiteY0" fmla="*/ 0 h 178117"/>
                <a:gd name="connsiteX1" fmla="*/ 0 w 78105"/>
                <a:gd name="connsiteY1" fmla="*/ 23813 h 178117"/>
                <a:gd name="connsiteX2" fmla="*/ 48578 w 78105"/>
                <a:gd name="connsiteY2" fmla="*/ 23813 h 178117"/>
                <a:gd name="connsiteX3" fmla="*/ 48578 w 78105"/>
                <a:gd name="connsiteY3" fmla="*/ 50483 h 178117"/>
                <a:gd name="connsiteX4" fmla="*/ 48578 w 78105"/>
                <a:gd name="connsiteY4" fmla="*/ 154305 h 178117"/>
                <a:gd name="connsiteX5" fmla="*/ 48578 w 78105"/>
                <a:gd name="connsiteY5" fmla="*/ 178118 h 178117"/>
                <a:gd name="connsiteX6" fmla="*/ 78105 w 78105"/>
                <a:gd name="connsiteY6" fmla="*/ 178118 h 178117"/>
                <a:gd name="connsiteX7" fmla="*/ 78105 w 78105"/>
                <a:gd name="connsiteY7" fmla="*/ 50483 h 178117"/>
                <a:gd name="connsiteX8" fmla="*/ 78105 w 78105"/>
                <a:gd name="connsiteY8" fmla="*/ 0 h 178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105" h="178117">
                  <a:moveTo>
                    <a:pt x="0" y="0"/>
                  </a:moveTo>
                  <a:lnTo>
                    <a:pt x="0" y="23813"/>
                  </a:lnTo>
                  <a:lnTo>
                    <a:pt x="48578" y="23813"/>
                  </a:lnTo>
                  <a:lnTo>
                    <a:pt x="48578" y="50483"/>
                  </a:lnTo>
                  <a:lnTo>
                    <a:pt x="48578" y="154305"/>
                  </a:lnTo>
                  <a:lnTo>
                    <a:pt x="48578" y="178118"/>
                  </a:lnTo>
                  <a:lnTo>
                    <a:pt x="78105" y="178118"/>
                  </a:lnTo>
                  <a:lnTo>
                    <a:pt x="78105" y="50483"/>
                  </a:lnTo>
                  <a:lnTo>
                    <a:pt x="78105" y="0"/>
                  </a:lnTo>
                  <a:close/>
                </a:path>
              </a:pathLst>
            </a:custGeom>
            <a:solidFill>
              <a:srgbClr val="1B396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80027" y="71583"/>
            <a:ext cx="518063" cy="70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22345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4233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352342E-031D-4F76-A908-5B8DB585B628}"/>
              </a:ext>
            </a:extLst>
          </p:cNvPr>
          <p:cNvSpPr/>
          <p:nvPr userDrawn="1"/>
        </p:nvSpPr>
        <p:spPr>
          <a:xfrm>
            <a:off x="1" y="4110831"/>
            <a:ext cx="13439775" cy="3448844"/>
          </a:xfrm>
          <a:prstGeom prst="rect">
            <a:avLst/>
          </a:prstGeom>
          <a:solidFill>
            <a:srgbClr val="EEE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4F3DEFA-69B3-406C-A4D0-52E23CE27639}"/>
              </a:ext>
            </a:extLst>
          </p:cNvPr>
          <p:cNvSpPr/>
          <p:nvPr userDrawn="1"/>
        </p:nvSpPr>
        <p:spPr>
          <a:xfrm>
            <a:off x="2322776" y="505369"/>
            <a:ext cx="10296843" cy="245349"/>
          </a:xfrm>
          <a:prstGeom prst="rect">
            <a:avLst/>
          </a:prstGeom>
          <a:solidFill>
            <a:srgbClr val="1C3A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0295E5E-E697-444D-BFC2-42EC1859CDA7}"/>
              </a:ext>
            </a:extLst>
          </p:cNvPr>
          <p:cNvSpPr/>
          <p:nvPr userDrawn="1"/>
        </p:nvSpPr>
        <p:spPr>
          <a:xfrm>
            <a:off x="0" y="6911675"/>
            <a:ext cx="814169" cy="648000"/>
          </a:xfrm>
          <a:prstGeom prst="rect">
            <a:avLst/>
          </a:prstGeom>
          <a:solidFill>
            <a:srgbClr val="1C3A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Дата 11">
            <a:extLst>
              <a:ext uri="{FF2B5EF4-FFF2-40B4-BE49-F238E27FC236}">
                <a16:creationId xmlns:a16="http://schemas.microsoft.com/office/drawing/2014/main" id="{4CBC91E4-AF05-470C-A208-019D801A01EF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A9DD7EEC-321B-41A2-A460-1570A4A6E78E}" type="datetime1">
              <a:rPr lang="ru-RU" smtClean="0"/>
              <a:t>15.05.2025</a:t>
            </a:fld>
            <a:endParaRPr lang="ru-RU"/>
          </a:p>
        </p:txBody>
      </p:sp>
      <p:sp>
        <p:nvSpPr>
          <p:cNvPr id="13" name="Нижний колонтитул 12">
            <a:extLst>
              <a:ext uri="{FF2B5EF4-FFF2-40B4-BE49-F238E27FC236}">
                <a16:creationId xmlns:a16="http://schemas.microsoft.com/office/drawing/2014/main" id="{D8A71357-7D19-48D7-A08E-6E1B972F3A94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Проект : «Название»</a:t>
            </a:r>
            <a:endParaRPr lang="ru-RU" dirty="0"/>
          </a:p>
        </p:txBody>
      </p:sp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F69C1D54-FD8C-4B5A-B061-8C6F0A0EDEF4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D27AC06A-BEEB-4D89-A4A8-D713B351D9C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CC3BAEBC-2D7C-47AD-9857-105447580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8750" y="1758538"/>
            <a:ext cx="11591806" cy="396822"/>
          </a:xfrm>
        </p:spPr>
        <p:txBody>
          <a:bodyPr>
            <a:noAutofit/>
          </a:bodyPr>
          <a:lstStyle>
            <a:lvl1pPr>
              <a:defRPr sz="44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id="{9AC2EA5F-ABC2-4470-AA2C-A4FC5ACC4885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2322776" y="2640013"/>
            <a:ext cx="2763785" cy="2941637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D33CB36-DC17-4281-B663-DE470A668593}"/>
              </a:ext>
            </a:extLst>
          </p:cNvPr>
          <p:cNvSpPr/>
          <p:nvPr userDrawn="1"/>
        </p:nvSpPr>
        <p:spPr>
          <a:xfrm>
            <a:off x="2322776" y="5581650"/>
            <a:ext cx="2763785" cy="771442"/>
          </a:xfrm>
          <a:prstGeom prst="rect">
            <a:avLst/>
          </a:prstGeom>
          <a:solidFill>
            <a:srgbClr val="183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E88A646E-04CE-457E-B4AC-414D1F7EB37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315287" y="5713659"/>
            <a:ext cx="2763785" cy="206375"/>
          </a:xfrm>
        </p:spPr>
        <p:txBody>
          <a:bodyPr lIns="144000" rIns="144000">
            <a:noAutofit/>
          </a:bodyPr>
          <a:lstStyle>
            <a:lvl1pPr marL="0" indent="0" algn="ctr">
              <a:buNone/>
              <a:defRPr lang="ru-RU" sz="1400" kern="1200" dirty="0" smtClean="0">
                <a:ln>
                  <a:noFill/>
                </a:ln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Роман Фролов</a:t>
            </a:r>
          </a:p>
        </p:txBody>
      </p:sp>
      <p:sp>
        <p:nvSpPr>
          <p:cNvPr id="45" name="Текст 7">
            <a:extLst>
              <a:ext uri="{FF2B5EF4-FFF2-40B4-BE49-F238E27FC236}">
                <a16:creationId xmlns:a16="http://schemas.microsoft.com/office/drawing/2014/main" id="{AD07807C-2214-499E-A4E3-E1F8A020CCA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315287" y="6015504"/>
            <a:ext cx="2763784" cy="206375"/>
          </a:xfrm>
        </p:spPr>
        <p:txBody>
          <a:bodyPr vert="horz" lIns="144000" tIns="0" rIns="144000" bIns="0" rtlCol="0">
            <a:noAutofit/>
          </a:bodyPr>
          <a:lstStyle>
            <a:lvl1pPr marL="0" indent="0" algn="ctr">
              <a:buNone/>
              <a:defRPr lang="ru-RU" sz="1000" dirty="0">
                <a:solidFill>
                  <a:schemeClr val="bg1"/>
                </a:solidFill>
              </a:defRPr>
            </a:lvl1pPr>
          </a:lstStyle>
          <a:p>
            <a:pPr marL="251986" lvl="0" indent="-251986">
              <a:lnSpc>
                <a:spcPct val="80000"/>
              </a:lnSpc>
              <a:spcBef>
                <a:spcPts val="0"/>
              </a:spcBef>
            </a:pPr>
            <a:r>
              <a:rPr lang="ru-RU" dirty="0"/>
              <a:t>Главный специалист</a:t>
            </a:r>
          </a:p>
        </p:txBody>
      </p:sp>
      <p:sp>
        <p:nvSpPr>
          <p:cNvPr id="46" name="Рисунок 5">
            <a:extLst>
              <a:ext uri="{FF2B5EF4-FFF2-40B4-BE49-F238E27FC236}">
                <a16:creationId xmlns:a16="http://schemas.microsoft.com/office/drawing/2014/main" id="{818FCA4B-BAD9-453A-80DF-DD0B38DD9168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5436267" y="2640013"/>
            <a:ext cx="2763785" cy="2941637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F75B34FC-9B1D-4936-82D6-7E25AAD8A584}"/>
              </a:ext>
            </a:extLst>
          </p:cNvPr>
          <p:cNvSpPr/>
          <p:nvPr userDrawn="1"/>
        </p:nvSpPr>
        <p:spPr>
          <a:xfrm>
            <a:off x="5436267" y="5581650"/>
            <a:ext cx="2763785" cy="771442"/>
          </a:xfrm>
          <a:prstGeom prst="rect">
            <a:avLst/>
          </a:prstGeom>
          <a:solidFill>
            <a:srgbClr val="183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50" name="Рисунок 5">
            <a:extLst>
              <a:ext uri="{FF2B5EF4-FFF2-40B4-BE49-F238E27FC236}">
                <a16:creationId xmlns:a16="http://schemas.microsoft.com/office/drawing/2014/main" id="{5CCE4F2E-237C-4EF0-92E2-BD8A7CDBCD20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8549757" y="2640013"/>
            <a:ext cx="2763785" cy="2941637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42B9DD26-6938-4DA7-B44E-10039DC224DD}"/>
              </a:ext>
            </a:extLst>
          </p:cNvPr>
          <p:cNvSpPr/>
          <p:nvPr userDrawn="1"/>
        </p:nvSpPr>
        <p:spPr>
          <a:xfrm>
            <a:off x="8549757" y="5581650"/>
            <a:ext cx="2763785" cy="771442"/>
          </a:xfrm>
          <a:prstGeom prst="rect">
            <a:avLst/>
          </a:prstGeom>
          <a:solidFill>
            <a:srgbClr val="183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54" name="Текст 7">
            <a:extLst>
              <a:ext uri="{FF2B5EF4-FFF2-40B4-BE49-F238E27FC236}">
                <a16:creationId xmlns:a16="http://schemas.microsoft.com/office/drawing/2014/main" id="{A8EDE089-723C-47C8-847D-0EACB7DE9F4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437985" y="5713659"/>
            <a:ext cx="2763785" cy="206375"/>
          </a:xfrm>
        </p:spPr>
        <p:txBody>
          <a:bodyPr lIns="144000" rIns="144000">
            <a:noAutofit/>
          </a:bodyPr>
          <a:lstStyle>
            <a:lvl1pPr marL="0" indent="0" algn="ctr">
              <a:buNone/>
              <a:defRPr lang="ru-RU" sz="1400" kern="1200" dirty="0" smtClean="0">
                <a:ln>
                  <a:noFill/>
                </a:ln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Роман Фролов</a:t>
            </a:r>
          </a:p>
        </p:txBody>
      </p:sp>
      <p:sp>
        <p:nvSpPr>
          <p:cNvPr id="55" name="Текст 7">
            <a:extLst>
              <a:ext uri="{FF2B5EF4-FFF2-40B4-BE49-F238E27FC236}">
                <a16:creationId xmlns:a16="http://schemas.microsoft.com/office/drawing/2014/main" id="{B1F7D019-34ED-4FC9-8FBE-3E87C5BAFA0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437985" y="6015504"/>
            <a:ext cx="2763784" cy="206375"/>
          </a:xfrm>
        </p:spPr>
        <p:txBody>
          <a:bodyPr vert="horz" lIns="144000" tIns="0" rIns="144000" bIns="0" rtlCol="0">
            <a:noAutofit/>
          </a:bodyPr>
          <a:lstStyle>
            <a:lvl1pPr marL="0" indent="0" algn="ctr">
              <a:buNone/>
              <a:defRPr lang="ru-RU" sz="1000" dirty="0">
                <a:solidFill>
                  <a:schemeClr val="bg1"/>
                </a:solidFill>
              </a:defRPr>
            </a:lvl1pPr>
          </a:lstStyle>
          <a:p>
            <a:pPr marL="251986" lvl="0" indent="-251986">
              <a:lnSpc>
                <a:spcPct val="80000"/>
              </a:lnSpc>
              <a:spcBef>
                <a:spcPts val="0"/>
              </a:spcBef>
            </a:pPr>
            <a:r>
              <a:rPr lang="ru-RU" dirty="0"/>
              <a:t>Главный специалист</a:t>
            </a:r>
          </a:p>
        </p:txBody>
      </p:sp>
      <p:sp>
        <p:nvSpPr>
          <p:cNvPr id="56" name="Текст 7">
            <a:extLst>
              <a:ext uri="{FF2B5EF4-FFF2-40B4-BE49-F238E27FC236}">
                <a16:creationId xmlns:a16="http://schemas.microsoft.com/office/drawing/2014/main" id="{CC85FA53-64A5-49C1-B28F-D6AAE43A1CE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538044" y="5713659"/>
            <a:ext cx="2763785" cy="206375"/>
          </a:xfrm>
        </p:spPr>
        <p:txBody>
          <a:bodyPr lIns="144000" rIns="144000">
            <a:noAutofit/>
          </a:bodyPr>
          <a:lstStyle>
            <a:lvl1pPr marL="0" indent="0" algn="ctr">
              <a:buNone/>
              <a:defRPr lang="ru-RU" sz="1400" kern="1200" dirty="0" smtClean="0">
                <a:ln>
                  <a:noFill/>
                </a:ln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Роман Фролов</a:t>
            </a:r>
          </a:p>
        </p:txBody>
      </p:sp>
      <p:sp>
        <p:nvSpPr>
          <p:cNvPr id="57" name="Текст 7">
            <a:extLst>
              <a:ext uri="{FF2B5EF4-FFF2-40B4-BE49-F238E27FC236}">
                <a16:creationId xmlns:a16="http://schemas.microsoft.com/office/drawing/2014/main" id="{F5F61357-241D-42C5-A701-C1D287C9EBC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538045" y="6015504"/>
            <a:ext cx="2763784" cy="206375"/>
          </a:xfrm>
        </p:spPr>
        <p:txBody>
          <a:bodyPr vert="horz" lIns="144000" tIns="0" rIns="144000" bIns="0" rtlCol="0">
            <a:noAutofit/>
          </a:bodyPr>
          <a:lstStyle>
            <a:lvl1pPr marL="0" indent="0" algn="ctr">
              <a:buNone/>
              <a:defRPr lang="ru-RU" sz="1000" dirty="0">
                <a:solidFill>
                  <a:schemeClr val="bg1"/>
                </a:solidFill>
              </a:defRPr>
            </a:lvl1pPr>
          </a:lstStyle>
          <a:p>
            <a:pPr marL="251986" lvl="0" indent="-251986">
              <a:lnSpc>
                <a:spcPct val="80000"/>
              </a:lnSpc>
              <a:spcBef>
                <a:spcPts val="0"/>
              </a:spcBef>
            </a:pPr>
            <a:r>
              <a:rPr lang="ru-RU" dirty="0"/>
              <a:t>Главный специалист</a:t>
            </a:r>
          </a:p>
        </p:txBody>
      </p:sp>
      <p:grpSp>
        <p:nvGrpSpPr>
          <p:cNvPr id="23" name="Рисунок 11">
            <a:extLst>
              <a:ext uri="{FF2B5EF4-FFF2-40B4-BE49-F238E27FC236}">
                <a16:creationId xmlns:a16="http://schemas.microsoft.com/office/drawing/2014/main" id="{79B4B4B3-8670-48EE-A5F9-63BC1F99025E}"/>
              </a:ext>
            </a:extLst>
          </p:cNvPr>
          <p:cNvGrpSpPr/>
          <p:nvPr userDrawn="1"/>
        </p:nvGrpSpPr>
        <p:grpSpPr>
          <a:xfrm>
            <a:off x="12960979" y="200252"/>
            <a:ext cx="253479" cy="235824"/>
            <a:chOff x="4960144" y="3689350"/>
            <a:chExt cx="191452" cy="178117"/>
          </a:xfrm>
        </p:grpSpPr>
        <p:sp>
          <p:nvSpPr>
            <p:cNvPr id="24" name="Полилиния: фигура 40">
              <a:extLst>
                <a:ext uri="{FF2B5EF4-FFF2-40B4-BE49-F238E27FC236}">
                  <a16:creationId xmlns:a16="http://schemas.microsoft.com/office/drawing/2014/main" id="{71FAECA2-13EF-41FB-81D4-C44561DDE451}"/>
                </a:ext>
              </a:extLst>
            </p:cNvPr>
            <p:cNvSpPr/>
            <p:nvPr/>
          </p:nvSpPr>
          <p:spPr>
            <a:xfrm>
              <a:off x="5073491" y="3843655"/>
              <a:ext cx="40005" cy="23812"/>
            </a:xfrm>
            <a:custGeom>
              <a:avLst/>
              <a:gdLst>
                <a:gd name="connsiteX0" fmla="*/ 40005 w 40005"/>
                <a:gd name="connsiteY0" fmla="*/ 23813 h 23812"/>
                <a:gd name="connsiteX1" fmla="*/ 40005 w 40005"/>
                <a:gd name="connsiteY1" fmla="*/ 0 h 23812"/>
                <a:gd name="connsiteX2" fmla="*/ 0 w 40005"/>
                <a:gd name="connsiteY2" fmla="*/ 0 h 23812"/>
                <a:gd name="connsiteX3" fmla="*/ 0 w 40005"/>
                <a:gd name="connsiteY3" fmla="*/ 23813 h 23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005" h="23812">
                  <a:moveTo>
                    <a:pt x="40005" y="23813"/>
                  </a:moveTo>
                  <a:lnTo>
                    <a:pt x="40005" y="0"/>
                  </a:lnTo>
                  <a:lnTo>
                    <a:pt x="0" y="0"/>
                  </a:lnTo>
                  <a:lnTo>
                    <a:pt x="0" y="23813"/>
                  </a:lnTo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5" name="Полилиния: фигура 41">
              <a:extLst>
                <a:ext uri="{FF2B5EF4-FFF2-40B4-BE49-F238E27FC236}">
                  <a16:creationId xmlns:a16="http://schemas.microsoft.com/office/drawing/2014/main" id="{F1CBED32-2892-41D0-85B8-B50FB9262AF4}"/>
                </a:ext>
              </a:extLst>
            </p:cNvPr>
            <p:cNvSpPr/>
            <p:nvPr/>
          </p:nvSpPr>
          <p:spPr>
            <a:xfrm>
              <a:off x="4960144" y="3690302"/>
              <a:ext cx="77152" cy="177165"/>
            </a:xfrm>
            <a:custGeom>
              <a:avLst/>
              <a:gdLst>
                <a:gd name="connsiteX0" fmla="*/ 29528 w 77152"/>
                <a:gd name="connsiteY0" fmla="*/ 153353 h 177165"/>
                <a:gd name="connsiteX1" fmla="*/ 29528 w 77152"/>
                <a:gd name="connsiteY1" fmla="*/ 127635 h 177165"/>
                <a:gd name="connsiteX2" fmla="*/ 29528 w 77152"/>
                <a:gd name="connsiteY2" fmla="*/ 49530 h 177165"/>
                <a:gd name="connsiteX3" fmla="*/ 29528 w 77152"/>
                <a:gd name="connsiteY3" fmla="*/ 23813 h 177165"/>
                <a:gd name="connsiteX4" fmla="*/ 77153 w 77152"/>
                <a:gd name="connsiteY4" fmla="*/ 23813 h 177165"/>
                <a:gd name="connsiteX5" fmla="*/ 77153 w 77152"/>
                <a:gd name="connsiteY5" fmla="*/ 0 h 177165"/>
                <a:gd name="connsiteX6" fmla="*/ 0 w 77152"/>
                <a:gd name="connsiteY6" fmla="*/ 0 h 177165"/>
                <a:gd name="connsiteX7" fmla="*/ 0 w 77152"/>
                <a:gd name="connsiteY7" fmla="*/ 49530 h 177165"/>
                <a:gd name="connsiteX8" fmla="*/ 0 w 77152"/>
                <a:gd name="connsiteY8" fmla="*/ 127635 h 177165"/>
                <a:gd name="connsiteX9" fmla="*/ 0 w 77152"/>
                <a:gd name="connsiteY9" fmla="*/ 177165 h 177165"/>
                <a:gd name="connsiteX10" fmla="*/ 77153 w 77152"/>
                <a:gd name="connsiteY10" fmla="*/ 177165 h 177165"/>
                <a:gd name="connsiteX11" fmla="*/ 77153 w 77152"/>
                <a:gd name="connsiteY11" fmla="*/ 153353 h 177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7152" h="177165">
                  <a:moveTo>
                    <a:pt x="29528" y="153353"/>
                  </a:moveTo>
                  <a:lnTo>
                    <a:pt x="29528" y="127635"/>
                  </a:lnTo>
                  <a:lnTo>
                    <a:pt x="29528" y="49530"/>
                  </a:lnTo>
                  <a:lnTo>
                    <a:pt x="29528" y="23813"/>
                  </a:lnTo>
                  <a:lnTo>
                    <a:pt x="77153" y="23813"/>
                  </a:lnTo>
                  <a:lnTo>
                    <a:pt x="77153" y="0"/>
                  </a:lnTo>
                  <a:lnTo>
                    <a:pt x="0" y="0"/>
                  </a:lnTo>
                  <a:lnTo>
                    <a:pt x="0" y="49530"/>
                  </a:lnTo>
                  <a:lnTo>
                    <a:pt x="0" y="127635"/>
                  </a:lnTo>
                  <a:lnTo>
                    <a:pt x="0" y="177165"/>
                  </a:lnTo>
                  <a:lnTo>
                    <a:pt x="77153" y="177165"/>
                  </a:lnTo>
                  <a:lnTo>
                    <a:pt x="77153" y="15335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6" name="Полилиния: фигура 42">
              <a:extLst>
                <a:ext uri="{FF2B5EF4-FFF2-40B4-BE49-F238E27FC236}">
                  <a16:creationId xmlns:a16="http://schemas.microsoft.com/office/drawing/2014/main" id="{0A820A3A-4020-4420-AF54-37104F8FC0C7}"/>
                </a:ext>
              </a:extLst>
            </p:cNvPr>
            <p:cNvSpPr/>
            <p:nvPr/>
          </p:nvSpPr>
          <p:spPr>
            <a:xfrm>
              <a:off x="5073491" y="3689350"/>
              <a:ext cx="78105" cy="178117"/>
            </a:xfrm>
            <a:custGeom>
              <a:avLst/>
              <a:gdLst>
                <a:gd name="connsiteX0" fmla="*/ 0 w 78105"/>
                <a:gd name="connsiteY0" fmla="*/ 0 h 178117"/>
                <a:gd name="connsiteX1" fmla="*/ 0 w 78105"/>
                <a:gd name="connsiteY1" fmla="*/ 23813 h 178117"/>
                <a:gd name="connsiteX2" fmla="*/ 48578 w 78105"/>
                <a:gd name="connsiteY2" fmla="*/ 23813 h 178117"/>
                <a:gd name="connsiteX3" fmla="*/ 48578 w 78105"/>
                <a:gd name="connsiteY3" fmla="*/ 50483 h 178117"/>
                <a:gd name="connsiteX4" fmla="*/ 48578 w 78105"/>
                <a:gd name="connsiteY4" fmla="*/ 154305 h 178117"/>
                <a:gd name="connsiteX5" fmla="*/ 48578 w 78105"/>
                <a:gd name="connsiteY5" fmla="*/ 178118 h 178117"/>
                <a:gd name="connsiteX6" fmla="*/ 78105 w 78105"/>
                <a:gd name="connsiteY6" fmla="*/ 178118 h 178117"/>
                <a:gd name="connsiteX7" fmla="*/ 78105 w 78105"/>
                <a:gd name="connsiteY7" fmla="*/ 50483 h 178117"/>
                <a:gd name="connsiteX8" fmla="*/ 78105 w 78105"/>
                <a:gd name="connsiteY8" fmla="*/ 0 h 178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105" h="178117">
                  <a:moveTo>
                    <a:pt x="0" y="0"/>
                  </a:moveTo>
                  <a:lnTo>
                    <a:pt x="0" y="23813"/>
                  </a:lnTo>
                  <a:lnTo>
                    <a:pt x="48578" y="23813"/>
                  </a:lnTo>
                  <a:lnTo>
                    <a:pt x="48578" y="50483"/>
                  </a:lnTo>
                  <a:lnTo>
                    <a:pt x="48578" y="154305"/>
                  </a:lnTo>
                  <a:lnTo>
                    <a:pt x="48578" y="178118"/>
                  </a:lnTo>
                  <a:lnTo>
                    <a:pt x="78105" y="178118"/>
                  </a:lnTo>
                  <a:lnTo>
                    <a:pt x="78105" y="50483"/>
                  </a:lnTo>
                  <a:lnTo>
                    <a:pt x="78105" y="0"/>
                  </a:lnTo>
                  <a:close/>
                </a:path>
              </a:pathLst>
            </a:custGeom>
            <a:solidFill>
              <a:srgbClr val="1B396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pic>
        <p:nvPicPr>
          <p:cNvPr id="28" name="Рисунок 2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6440" y="95717"/>
            <a:ext cx="779875" cy="105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83546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1466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трудник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5">
            <a:extLst>
              <a:ext uri="{FF2B5EF4-FFF2-40B4-BE49-F238E27FC236}">
                <a16:creationId xmlns:a16="http://schemas.microsoft.com/office/drawing/2014/main" id="{B82708CD-0AB6-476A-956D-24F13D54A65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943132" y="988829"/>
            <a:ext cx="8676487" cy="6567672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4F3DEFA-69B3-406C-A4D0-52E23CE27639}"/>
              </a:ext>
            </a:extLst>
          </p:cNvPr>
          <p:cNvSpPr/>
          <p:nvPr userDrawn="1"/>
        </p:nvSpPr>
        <p:spPr>
          <a:xfrm>
            <a:off x="2322776" y="505369"/>
            <a:ext cx="10296843" cy="245349"/>
          </a:xfrm>
          <a:prstGeom prst="rect">
            <a:avLst/>
          </a:prstGeom>
          <a:solidFill>
            <a:srgbClr val="1C3A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0295E5E-E697-444D-BFC2-42EC1859CDA7}"/>
              </a:ext>
            </a:extLst>
          </p:cNvPr>
          <p:cNvSpPr/>
          <p:nvPr userDrawn="1"/>
        </p:nvSpPr>
        <p:spPr>
          <a:xfrm>
            <a:off x="0" y="6911675"/>
            <a:ext cx="814169" cy="648000"/>
          </a:xfrm>
          <a:prstGeom prst="rect">
            <a:avLst/>
          </a:prstGeom>
          <a:solidFill>
            <a:srgbClr val="1C3A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Дата 11">
            <a:extLst>
              <a:ext uri="{FF2B5EF4-FFF2-40B4-BE49-F238E27FC236}">
                <a16:creationId xmlns:a16="http://schemas.microsoft.com/office/drawing/2014/main" id="{4CBC91E4-AF05-470C-A208-019D801A01EF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05EE0F2F-A8D8-4A69-9E94-D95137AD6EB7}" type="datetime1">
              <a:rPr lang="ru-RU" smtClean="0"/>
              <a:t>15.05.2025</a:t>
            </a:fld>
            <a:endParaRPr lang="ru-RU"/>
          </a:p>
        </p:txBody>
      </p:sp>
      <p:sp>
        <p:nvSpPr>
          <p:cNvPr id="13" name="Нижний колонтитул 12">
            <a:extLst>
              <a:ext uri="{FF2B5EF4-FFF2-40B4-BE49-F238E27FC236}">
                <a16:creationId xmlns:a16="http://schemas.microsoft.com/office/drawing/2014/main" id="{D8A71357-7D19-48D7-A08E-6E1B972F3A94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Проект : «Название»</a:t>
            </a:r>
            <a:endParaRPr lang="ru-RU" dirty="0"/>
          </a:p>
        </p:txBody>
      </p:sp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F69C1D54-FD8C-4B5A-B061-8C6F0A0EDEF4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D27AC06A-BEEB-4D89-A4A8-D713B351D9C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7" name="Текст 19">
            <a:extLst>
              <a:ext uri="{FF2B5EF4-FFF2-40B4-BE49-F238E27FC236}">
                <a16:creationId xmlns:a16="http://schemas.microsoft.com/office/drawing/2014/main" id="{BEB9C8FF-6CD6-4D43-8C50-089D52C8A28C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1633781" y="3223673"/>
            <a:ext cx="4576982" cy="3034004"/>
          </a:xfr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 marL="503971" indent="0" algn="l">
              <a:buFont typeface="Arial" panose="020B0604020202020204" pitchFamily="34" charset="0"/>
              <a:buNone/>
              <a:defRPr sz="1200"/>
            </a:lvl2pPr>
            <a:lvl3pPr marL="1007943" indent="0" algn="l">
              <a:buFont typeface="Arial" panose="020B0604020202020204" pitchFamily="34" charset="0"/>
              <a:buNone/>
              <a:defRPr sz="1200"/>
            </a:lvl3pPr>
            <a:lvl4pPr marL="1511914" indent="0" algn="l">
              <a:buFont typeface="Arial" panose="020B0604020202020204" pitchFamily="34" charset="0"/>
              <a:buNone/>
              <a:defRPr sz="1200"/>
            </a:lvl4pPr>
            <a:lvl5pPr marL="2015886" indent="0" algn="l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ru-RU" dirty="0"/>
              <a:t>В своём стремлении улучшить пользовательский опыт мы упускаем, что сделанные на базе интернет-аналитики выводы и по сей день остаются уделом либералов, которые жаждут быть разоблачены. </a:t>
            </a:r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015A0354-E2B6-4F62-B919-F1208BBA1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5716" y="1671506"/>
            <a:ext cx="4657827" cy="396822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ru-RU" dirty="0"/>
              <a:t>Образец заголовка</a:t>
            </a:r>
          </a:p>
        </p:txBody>
      </p:sp>
      <p:grpSp>
        <p:nvGrpSpPr>
          <p:cNvPr id="17" name="Рисунок 11">
            <a:extLst>
              <a:ext uri="{FF2B5EF4-FFF2-40B4-BE49-F238E27FC236}">
                <a16:creationId xmlns:a16="http://schemas.microsoft.com/office/drawing/2014/main" id="{79B4B4B3-8670-48EE-A5F9-63BC1F99025E}"/>
              </a:ext>
            </a:extLst>
          </p:cNvPr>
          <p:cNvGrpSpPr/>
          <p:nvPr userDrawn="1"/>
        </p:nvGrpSpPr>
        <p:grpSpPr>
          <a:xfrm>
            <a:off x="12960979" y="200252"/>
            <a:ext cx="253479" cy="235824"/>
            <a:chOff x="4960144" y="3689350"/>
            <a:chExt cx="191452" cy="178117"/>
          </a:xfrm>
        </p:grpSpPr>
        <p:sp>
          <p:nvSpPr>
            <p:cNvPr id="18" name="Полилиния: фигура 40">
              <a:extLst>
                <a:ext uri="{FF2B5EF4-FFF2-40B4-BE49-F238E27FC236}">
                  <a16:creationId xmlns:a16="http://schemas.microsoft.com/office/drawing/2014/main" id="{71FAECA2-13EF-41FB-81D4-C44561DDE451}"/>
                </a:ext>
              </a:extLst>
            </p:cNvPr>
            <p:cNvSpPr/>
            <p:nvPr/>
          </p:nvSpPr>
          <p:spPr>
            <a:xfrm>
              <a:off x="5073491" y="3843655"/>
              <a:ext cx="40005" cy="23812"/>
            </a:xfrm>
            <a:custGeom>
              <a:avLst/>
              <a:gdLst>
                <a:gd name="connsiteX0" fmla="*/ 40005 w 40005"/>
                <a:gd name="connsiteY0" fmla="*/ 23813 h 23812"/>
                <a:gd name="connsiteX1" fmla="*/ 40005 w 40005"/>
                <a:gd name="connsiteY1" fmla="*/ 0 h 23812"/>
                <a:gd name="connsiteX2" fmla="*/ 0 w 40005"/>
                <a:gd name="connsiteY2" fmla="*/ 0 h 23812"/>
                <a:gd name="connsiteX3" fmla="*/ 0 w 40005"/>
                <a:gd name="connsiteY3" fmla="*/ 23813 h 23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005" h="23812">
                  <a:moveTo>
                    <a:pt x="40005" y="23813"/>
                  </a:moveTo>
                  <a:lnTo>
                    <a:pt x="40005" y="0"/>
                  </a:lnTo>
                  <a:lnTo>
                    <a:pt x="0" y="0"/>
                  </a:lnTo>
                  <a:lnTo>
                    <a:pt x="0" y="23813"/>
                  </a:lnTo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" name="Полилиния: фигура 41">
              <a:extLst>
                <a:ext uri="{FF2B5EF4-FFF2-40B4-BE49-F238E27FC236}">
                  <a16:creationId xmlns:a16="http://schemas.microsoft.com/office/drawing/2014/main" id="{F1CBED32-2892-41D0-85B8-B50FB9262AF4}"/>
                </a:ext>
              </a:extLst>
            </p:cNvPr>
            <p:cNvSpPr/>
            <p:nvPr/>
          </p:nvSpPr>
          <p:spPr>
            <a:xfrm>
              <a:off x="4960144" y="3690302"/>
              <a:ext cx="77152" cy="177165"/>
            </a:xfrm>
            <a:custGeom>
              <a:avLst/>
              <a:gdLst>
                <a:gd name="connsiteX0" fmla="*/ 29528 w 77152"/>
                <a:gd name="connsiteY0" fmla="*/ 153353 h 177165"/>
                <a:gd name="connsiteX1" fmla="*/ 29528 w 77152"/>
                <a:gd name="connsiteY1" fmla="*/ 127635 h 177165"/>
                <a:gd name="connsiteX2" fmla="*/ 29528 w 77152"/>
                <a:gd name="connsiteY2" fmla="*/ 49530 h 177165"/>
                <a:gd name="connsiteX3" fmla="*/ 29528 w 77152"/>
                <a:gd name="connsiteY3" fmla="*/ 23813 h 177165"/>
                <a:gd name="connsiteX4" fmla="*/ 77153 w 77152"/>
                <a:gd name="connsiteY4" fmla="*/ 23813 h 177165"/>
                <a:gd name="connsiteX5" fmla="*/ 77153 w 77152"/>
                <a:gd name="connsiteY5" fmla="*/ 0 h 177165"/>
                <a:gd name="connsiteX6" fmla="*/ 0 w 77152"/>
                <a:gd name="connsiteY6" fmla="*/ 0 h 177165"/>
                <a:gd name="connsiteX7" fmla="*/ 0 w 77152"/>
                <a:gd name="connsiteY7" fmla="*/ 49530 h 177165"/>
                <a:gd name="connsiteX8" fmla="*/ 0 w 77152"/>
                <a:gd name="connsiteY8" fmla="*/ 127635 h 177165"/>
                <a:gd name="connsiteX9" fmla="*/ 0 w 77152"/>
                <a:gd name="connsiteY9" fmla="*/ 177165 h 177165"/>
                <a:gd name="connsiteX10" fmla="*/ 77153 w 77152"/>
                <a:gd name="connsiteY10" fmla="*/ 177165 h 177165"/>
                <a:gd name="connsiteX11" fmla="*/ 77153 w 77152"/>
                <a:gd name="connsiteY11" fmla="*/ 153353 h 177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7152" h="177165">
                  <a:moveTo>
                    <a:pt x="29528" y="153353"/>
                  </a:moveTo>
                  <a:lnTo>
                    <a:pt x="29528" y="127635"/>
                  </a:lnTo>
                  <a:lnTo>
                    <a:pt x="29528" y="49530"/>
                  </a:lnTo>
                  <a:lnTo>
                    <a:pt x="29528" y="23813"/>
                  </a:lnTo>
                  <a:lnTo>
                    <a:pt x="77153" y="23813"/>
                  </a:lnTo>
                  <a:lnTo>
                    <a:pt x="77153" y="0"/>
                  </a:lnTo>
                  <a:lnTo>
                    <a:pt x="0" y="0"/>
                  </a:lnTo>
                  <a:lnTo>
                    <a:pt x="0" y="49530"/>
                  </a:lnTo>
                  <a:lnTo>
                    <a:pt x="0" y="127635"/>
                  </a:lnTo>
                  <a:lnTo>
                    <a:pt x="0" y="177165"/>
                  </a:lnTo>
                  <a:lnTo>
                    <a:pt x="77153" y="177165"/>
                  </a:lnTo>
                  <a:lnTo>
                    <a:pt x="77153" y="15335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" name="Полилиния: фигура 42">
              <a:extLst>
                <a:ext uri="{FF2B5EF4-FFF2-40B4-BE49-F238E27FC236}">
                  <a16:creationId xmlns:a16="http://schemas.microsoft.com/office/drawing/2014/main" id="{0A820A3A-4020-4420-AF54-37104F8FC0C7}"/>
                </a:ext>
              </a:extLst>
            </p:cNvPr>
            <p:cNvSpPr/>
            <p:nvPr/>
          </p:nvSpPr>
          <p:spPr>
            <a:xfrm>
              <a:off x="5073491" y="3689350"/>
              <a:ext cx="78105" cy="178117"/>
            </a:xfrm>
            <a:custGeom>
              <a:avLst/>
              <a:gdLst>
                <a:gd name="connsiteX0" fmla="*/ 0 w 78105"/>
                <a:gd name="connsiteY0" fmla="*/ 0 h 178117"/>
                <a:gd name="connsiteX1" fmla="*/ 0 w 78105"/>
                <a:gd name="connsiteY1" fmla="*/ 23813 h 178117"/>
                <a:gd name="connsiteX2" fmla="*/ 48578 w 78105"/>
                <a:gd name="connsiteY2" fmla="*/ 23813 h 178117"/>
                <a:gd name="connsiteX3" fmla="*/ 48578 w 78105"/>
                <a:gd name="connsiteY3" fmla="*/ 50483 h 178117"/>
                <a:gd name="connsiteX4" fmla="*/ 48578 w 78105"/>
                <a:gd name="connsiteY4" fmla="*/ 154305 h 178117"/>
                <a:gd name="connsiteX5" fmla="*/ 48578 w 78105"/>
                <a:gd name="connsiteY5" fmla="*/ 178118 h 178117"/>
                <a:gd name="connsiteX6" fmla="*/ 78105 w 78105"/>
                <a:gd name="connsiteY6" fmla="*/ 178118 h 178117"/>
                <a:gd name="connsiteX7" fmla="*/ 78105 w 78105"/>
                <a:gd name="connsiteY7" fmla="*/ 50483 h 178117"/>
                <a:gd name="connsiteX8" fmla="*/ 78105 w 78105"/>
                <a:gd name="connsiteY8" fmla="*/ 0 h 178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105" h="178117">
                  <a:moveTo>
                    <a:pt x="0" y="0"/>
                  </a:moveTo>
                  <a:lnTo>
                    <a:pt x="0" y="23813"/>
                  </a:lnTo>
                  <a:lnTo>
                    <a:pt x="48578" y="23813"/>
                  </a:lnTo>
                  <a:lnTo>
                    <a:pt x="48578" y="50483"/>
                  </a:lnTo>
                  <a:lnTo>
                    <a:pt x="48578" y="154305"/>
                  </a:lnTo>
                  <a:lnTo>
                    <a:pt x="48578" y="178118"/>
                  </a:lnTo>
                  <a:lnTo>
                    <a:pt x="78105" y="178118"/>
                  </a:lnTo>
                  <a:lnTo>
                    <a:pt x="78105" y="50483"/>
                  </a:lnTo>
                  <a:lnTo>
                    <a:pt x="78105" y="0"/>
                  </a:lnTo>
                  <a:close/>
                </a:path>
              </a:pathLst>
            </a:custGeom>
            <a:solidFill>
              <a:srgbClr val="1B396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9193" y="95717"/>
            <a:ext cx="779875" cy="105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17442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1466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торилай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32A24AB4-DA6B-48DC-A4B6-9E41A7A21655}"/>
              </a:ext>
            </a:extLst>
          </p:cNvPr>
          <p:cNvCxnSpPr>
            <a:cxnSpLocks/>
          </p:cNvCxnSpPr>
          <p:nvPr userDrawn="1"/>
        </p:nvCxnSpPr>
        <p:spPr>
          <a:xfrm>
            <a:off x="4377772" y="3013544"/>
            <a:ext cx="0" cy="429370"/>
          </a:xfrm>
          <a:prstGeom prst="line">
            <a:avLst/>
          </a:prstGeom>
          <a:ln w="19050">
            <a:solidFill>
              <a:srgbClr val="6660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0295E5E-E697-444D-BFC2-42EC1859CDA7}"/>
              </a:ext>
            </a:extLst>
          </p:cNvPr>
          <p:cNvSpPr/>
          <p:nvPr userDrawn="1"/>
        </p:nvSpPr>
        <p:spPr>
          <a:xfrm>
            <a:off x="0" y="6911675"/>
            <a:ext cx="814169" cy="648000"/>
          </a:xfrm>
          <a:prstGeom prst="rect">
            <a:avLst/>
          </a:prstGeom>
          <a:solidFill>
            <a:srgbClr val="1C3A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Дата 11">
            <a:extLst>
              <a:ext uri="{FF2B5EF4-FFF2-40B4-BE49-F238E27FC236}">
                <a16:creationId xmlns:a16="http://schemas.microsoft.com/office/drawing/2014/main" id="{4CBC91E4-AF05-470C-A208-019D801A01EF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8D472264-BB6B-4763-B9D3-E75874FB1314}" type="datetime1">
              <a:rPr lang="ru-RU" smtClean="0"/>
              <a:t>15.05.2025</a:t>
            </a:fld>
            <a:endParaRPr lang="ru-RU"/>
          </a:p>
        </p:txBody>
      </p:sp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F69C1D54-FD8C-4B5A-B061-8C6F0A0EDEF4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D27AC06A-BEEB-4D89-A4A8-D713B351D9C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CC3BAEBC-2D7C-47AD-9857-105447580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8430" y="1829658"/>
            <a:ext cx="11591806" cy="396822"/>
          </a:xfrm>
        </p:spPr>
        <p:txBody>
          <a:bodyPr>
            <a:noAutofit/>
          </a:bodyPr>
          <a:lstStyle>
            <a:lvl1pPr>
              <a:defRPr sz="44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C7243B7C-89AE-4A90-AFD5-E7DA13FBE5E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734134" y="3665565"/>
            <a:ext cx="2242956" cy="501650"/>
          </a:xfrm>
        </p:spPr>
        <p:txBody>
          <a:bodyPr vert="horz" lIns="0" tIns="0" rIns="0" bIns="0" rtlCol="0" anchor="b">
            <a:noAutofit/>
          </a:bodyPr>
          <a:lstStyle>
            <a:lvl1pPr>
              <a:defRPr lang="ru-RU" sz="2000" dirty="0" smtClean="0">
                <a:solidFill>
                  <a:schemeClr val="bg2">
                    <a:lumMod val="10000"/>
                  </a:schemeClr>
                </a:solidFill>
                <a:latin typeface="+mj-lt"/>
              </a:defRPr>
            </a:lvl1pPr>
          </a:lstStyle>
          <a:p>
            <a:pPr marL="0" lvl="0" indent="0">
              <a:buNone/>
            </a:pPr>
            <a:r>
              <a:rPr lang="ru-RU" dirty="0"/>
              <a:t>Название блока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8BEE94BA-68EA-4F7A-9CE4-5C1BBC6A1C3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739834" y="4258545"/>
            <a:ext cx="2434525" cy="87471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/>
              <a:t>В своём стремлении улучшить пользовательский опыт мы упускаем, что сделанные на базе интернет-аналитики выводы и по сей день</a:t>
            </a:r>
          </a:p>
        </p:txBody>
      </p:sp>
      <p:sp>
        <p:nvSpPr>
          <p:cNvPr id="46" name="Текст 7">
            <a:extLst>
              <a:ext uri="{FF2B5EF4-FFF2-40B4-BE49-F238E27FC236}">
                <a16:creationId xmlns:a16="http://schemas.microsoft.com/office/drawing/2014/main" id="{6F314CEE-EA75-4B07-92AE-6EC884C6E9C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734135" y="3095456"/>
            <a:ext cx="2633642" cy="278199"/>
          </a:xfrm>
          <a:solidFill>
            <a:srgbClr val="EEEEEF"/>
          </a:solidFill>
        </p:spPr>
        <p:txBody>
          <a:bodyPr lIns="144000" tIns="0" rIns="0" bIns="0" anchor="ctr">
            <a:noAutofit/>
          </a:bodyPr>
          <a:lstStyle>
            <a:lvl1pPr marL="0" indent="0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2020</a:t>
            </a:r>
          </a:p>
        </p:txBody>
      </p:sp>
      <p:sp>
        <p:nvSpPr>
          <p:cNvPr id="48" name="Текст 7">
            <a:extLst>
              <a:ext uri="{FF2B5EF4-FFF2-40B4-BE49-F238E27FC236}">
                <a16:creationId xmlns:a16="http://schemas.microsoft.com/office/drawing/2014/main" id="{429212BD-1482-4FCB-B35C-7E77EED2AF4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387767" y="3095456"/>
            <a:ext cx="2633642" cy="278199"/>
          </a:xfrm>
          <a:solidFill>
            <a:srgbClr val="EEEEEF"/>
          </a:solidFill>
        </p:spPr>
        <p:txBody>
          <a:bodyPr lIns="144000" tIns="0" rIns="0" bIns="0" anchor="ctr">
            <a:noAutofit/>
          </a:bodyPr>
          <a:lstStyle>
            <a:lvl1pPr marL="0" indent="0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2020</a:t>
            </a:r>
          </a:p>
        </p:txBody>
      </p:sp>
      <p:sp>
        <p:nvSpPr>
          <p:cNvPr id="49" name="Текст 7">
            <a:extLst>
              <a:ext uri="{FF2B5EF4-FFF2-40B4-BE49-F238E27FC236}">
                <a16:creationId xmlns:a16="http://schemas.microsoft.com/office/drawing/2014/main" id="{FFBB5FF0-2E54-4710-BAE8-BFCE51D5912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049839" y="3095456"/>
            <a:ext cx="2633642" cy="278199"/>
          </a:xfrm>
          <a:solidFill>
            <a:srgbClr val="EEEEEF"/>
          </a:solidFill>
        </p:spPr>
        <p:txBody>
          <a:bodyPr lIns="144000" tIns="0" rIns="0" bIns="0" anchor="ctr">
            <a:noAutofit/>
          </a:bodyPr>
          <a:lstStyle>
            <a:lvl1pPr marL="0" indent="0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2020</a:t>
            </a:r>
          </a:p>
        </p:txBody>
      </p:sp>
      <p:sp>
        <p:nvSpPr>
          <p:cNvPr id="50" name="Текст 7">
            <a:extLst>
              <a:ext uri="{FF2B5EF4-FFF2-40B4-BE49-F238E27FC236}">
                <a16:creationId xmlns:a16="http://schemas.microsoft.com/office/drawing/2014/main" id="{1FF8625C-09CD-481A-9024-B9E13CB2EEB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711911" y="3095456"/>
            <a:ext cx="2633642" cy="278199"/>
          </a:xfrm>
          <a:solidFill>
            <a:srgbClr val="EEEEEF"/>
          </a:solidFill>
        </p:spPr>
        <p:txBody>
          <a:bodyPr lIns="144000" tIns="0" rIns="0" bIns="0" anchor="ctr">
            <a:noAutofit/>
          </a:bodyPr>
          <a:lstStyle>
            <a:lvl1pPr marL="0" indent="0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2020</a:t>
            </a:r>
          </a:p>
        </p:txBody>
      </p:sp>
      <p:sp>
        <p:nvSpPr>
          <p:cNvPr id="51" name="Текст 5">
            <a:extLst>
              <a:ext uri="{FF2B5EF4-FFF2-40B4-BE49-F238E27FC236}">
                <a16:creationId xmlns:a16="http://schemas.microsoft.com/office/drawing/2014/main" id="{64CAA2CB-198A-4964-8DCD-2C5EEF2B2B4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387766" y="3665565"/>
            <a:ext cx="2242956" cy="501650"/>
          </a:xfrm>
        </p:spPr>
        <p:txBody>
          <a:bodyPr vert="horz" lIns="0" tIns="0" rIns="0" bIns="0" rtlCol="0" anchor="b">
            <a:noAutofit/>
          </a:bodyPr>
          <a:lstStyle>
            <a:lvl1pPr>
              <a:defRPr lang="ru-RU" sz="2000" dirty="0" smtClean="0">
                <a:solidFill>
                  <a:schemeClr val="bg2">
                    <a:lumMod val="10000"/>
                  </a:schemeClr>
                </a:solidFill>
                <a:latin typeface="+mj-lt"/>
              </a:defRPr>
            </a:lvl1pPr>
          </a:lstStyle>
          <a:p>
            <a:pPr marL="0" lvl="0" indent="0">
              <a:buNone/>
            </a:pPr>
            <a:r>
              <a:rPr lang="ru-RU" dirty="0"/>
              <a:t>Название блока</a:t>
            </a:r>
          </a:p>
        </p:txBody>
      </p:sp>
      <p:sp>
        <p:nvSpPr>
          <p:cNvPr id="52" name="Текст 7">
            <a:extLst>
              <a:ext uri="{FF2B5EF4-FFF2-40B4-BE49-F238E27FC236}">
                <a16:creationId xmlns:a16="http://schemas.microsoft.com/office/drawing/2014/main" id="{C15FB229-1FBB-4A1A-89E9-ACE25834C1A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393465" y="4258545"/>
            <a:ext cx="2434525" cy="87471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/>
              <a:t>В своём стремлении улучшить пользовательский опыт мы упускаем, что сделанные на базе интернет-аналитики выводы и по сей день</a:t>
            </a:r>
          </a:p>
        </p:txBody>
      </p:sp>
      <p:sp>
        <p:nvSpPr>
          <p:cNvPr id="53" name="Текст 5">
            <a:extLst>
              <a:ext uri="{FF2B5EF4-FFF2-40B4-BE49-F238E27FC236}">
                <a16:creationId xmlns:a16="http://schemas.microsoft.com/office/drawing/2014/main" id="{3454B54E-D430-41D4-890D-3654D2860D6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022462" y="3665565"/>
            <a:ext cx="2242956" cy="501650"/>
          </a:xfrm>
        </p:spPr>
        <p:txBody>
          <a:bodyPr vert="horz" lIns="0" tIns="0" rIns="0" bIns="0" rtlCol="0" anchor="b">
            <a:noAutofit/>
          </a:bodyPr>
          <a:lstStyle>
            <a:lvl1pPr>
              <a:defRPr lang="ru-RU" sz="2000" dirty="0" smtClean="0">
                <a:solidFill>
                  <a:schemeClr val="bg2">
                    <a:lumMod val="10000"/>
                  </a:schemeClr>
                </a:solidFill>
                <a:latin typeface="+mj-lt"/>
              </a:defRPr>
            </a:lvl1pPr>
          </a:lstStyle>
          <a:p>
            <a:pPr marL="0" lvl="0" indent="0">
              <a:buNone/>
            </a:pPr>
            <a:r>
              <a:rPr lang="ru-RU" dirty="0"/>
              <a:t>Название блока</a:t>
            </a:r>
          </a:p>
        </p:txBody>
      </p:sp>
      <p:sp>
        <p:nvSpPr>
          <p:cNvPr id="54" name="Текст 7">
            <a:extLst>
              <a:ext uri="{FF2B5EF4-FFF2-40B4-BE49-F238E27FC236}">
                <a16:creationId xmlns:a16="http://schemas.microsoft.com/office/drawing/2014/main" id="{B2AFB4AD-9791-46EC-98F1-C3C50E9637D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028161" y="4258545"/>
            <a:ext cx="2434525" cy="87471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/>
              <a:t>В своём стремлении улучшить пользовательский опыт мы упускаем, что сделанные на базе интернет-аналитики выводы и по сей день</a:t>
            </a:r>
          </a:p>
        </p:txBody>
      </p:sp>
      <p:sp>
        <p:nvSpPr>
          <p:cNvPr id="55" name="Текст 5">
            <a:extLst>
              <a:ext uri="{FF2B5EF4-FFF2-40B4-BE49-F238E27FC236}">
                <a16:creationId xmlns:a16="http://schemas.microsoft.com/office/drawing/2014/main" id="{A677BDC5-20BA-4BE7-BB68-F3C223C877C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711910" y="3665565"/>
            <a:ext cx="2242956" cy="501650"/>
          </a:xfrm>
        </p:spPr>
        <p:txBody>
          <a:bodyPr vert="horz" lIns="0" tIns="0" rIns="0" bIns="0" rtlCol="0" anchor="b">
            <a:noAutofit/>
          </a:bodyPr>
          <a:lstStyle>
            <a:lvl1pPr>
              <a:defRPr lang="ru-RU" sz="2000" dirty="0" smtClean="0">
                <a:solidFill>
                  <a:schemeClr val="bg2">
                    <a:lumMod val="10000"/>
                  </a:schemeClr>
                </a:solidFill>
                <a:latin typeface="+mj-lt"/>
              </a:defRPr>
            </a:lvl1pPr>
          </a:lstStyle>
          <a:p>
            <a:pPr marL="0" lvl="0" indent="0">
              <a:buNone/>
            </a:pPr>
            <a:r>
              <a:rPr lang="ru-RU" dirty="0"/>
              <a:t>Название блока</a:t>
            </a:r>
          </a:p>
        </p:txBody>
      </p:sp>
      <p:sp>
        <p:nvSpPr>
          <p:cNvPr id="56" name="Текст 7">
            <a:extLst>
              <a:ext uri="{FF2B5EF4-FFF2-40B4-BE49-F238E27FC236}">
                <a16:creationId xmlns:a16="http://schemas.microsoft.com/office/drawing/2014/main" id="{22CF1278-F867-46CF-8309-F003EA49DF6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717610" y="4258545"/>
            <a:ext cx="2434525" cy="87471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/>
              <a:t>В своём стремлении улучшить пользовательский опыт мы упускаем, что сделанные на базе интернет-аналитики выводы и по сей день</a:t>
            </a:r>
          </a:p>
        </p:txBody>
      </p:sp>
      <p:cxnSp>
        <p:nvCxnSpPr>
          <p:cNvPr id="59" name="Прямая соединительная линия 58">
            <a:extLst>
              <a:ext uri="{FF2B5EF4-FFF2-40B4-BE49-F238E27FC236}">
                <a16:creationId xmlns:a16="http://schemas.microsoft.com/office/drawing/2014/main" id="{EF8F8355-BCFE-4EC5-9720-A4A029231570}"/>
              </a:ext>
            </a:extLst>
          </p:cNvPr>
          <p:cNvCxnSpPr>
            <a:cxnSpLocks/>
          </p:cNvCxnSpPr>
          <p:nvPr userDrawn="1"/>
        </p:nvCxnSpPr>
        <p:spPr>
          <a:xfrm>
            <a:off x="7041856" y="3013544"/>
            <a:ext cx="0" cy="429370"/>
          </a:xfrm>
          <a:prstGeom prst="line">
            <a:avLst/>
          </a:prstGeom>
          <a:ln w="19050">
            <a:solidFill>
              <a:srgbClr val="6660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>
            <a:extLst>
              <a:ext uri="{FF2B5EF4-FFF2-40B4-BE49-F238E27FC236}">
                <a16:creationId xmlns:a16="http://schemas.microsoft.com/office/drawing/2014/main" id="{A39292DE-9463-4793-B8E1-19BE7955A197}"/>
              </a:ext>
            </a:extLst>
          </p:cNvPr>
          <p:cNvCxnSpPr>
            <a:cxnSpLocks/>
          </p:cNvCxnSpPr>
          <p:nvPr userDrawn="1"/>
        </p:nvCxnSpPr>
        <p:spPr>
          <a:xfrm>
            <a:off x="9699445" y="3013544"/>
            <a:ext cx="0" cy="429370"/>
          </a:xfrm>
          <a:prstGeom prst="line">
            <a:avLst/>
          </a:prstGeom>
          <a:ln w="19050">
            <a:solidFill>
              <a:srgbClr val="6660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Рисунок 11">
            <a:extLst>
              <a:ext uri="{FF2B5EF4-FFF2-40B4-BE49-F238E27FC236}">
                <a16:creationId xmlns:a16="http://schemas.microsoft.com/office/drawing/2014/main" id="{79B4B4B3-8670-48EE-A5F9-63BC1F99025E}"/>
              </a:ext>
            </a:extLst>
          </p:cNvPr>
          <p:cNvGrpSpPr/>
          <p:nvPr userDrawn="1"/>
        </p:nvGrpSpPr>
        <p:grpSpPr>
          <a:xfrm>
            <a:off x="12960979" y="200252"/>
            <a:ext cx="253479" cy="235824"/>
            <a:chOff x="4960144" y="3689350"/>
            <a:chExt cx="191452" cy="178117"/>
          </a:xfrm>
        </p:grpSpPr>
        <p:sp>
          <p:nvSpPr>
            <p:cNvPr id="26" name="Полилиния: фигура 40">
              <a:extLst>
                <a:ext uri="{FF2B5EF4-FFF2-40B4-BE49-F238E27FC236}">
                  <a16:creationId xmlns:a16="http://schemas.microsoft.com/office/drawing/2014/main" id="{71FAECA2-13EF-41FB-81D4-C44561DDE451}"/>
                </a:ext>
              </a:extLst>
            </p:cNvPr>
            <p:cNvSpPr/>
            <p:nvPr/>
          </p:nvSpPr>
          <p:spPr>
            <a:xfrm>
              <a:off x="5073491" y="3843655"/>
              <a:ext cx="40005" cy="23812"/>
            </a:xfrm>
            <a:custGeom>
              <a:avLst/>
              <a:gdLst>
                <a:gd name="connsiteX0" fmla="*/ 40005 w 40005"/>
                <a:gd name="connsiteY0" fmla="*/ 23813 h 23812"/>
                <a:gd name="connsiteX1" fmla="*/ 40005 w 40005"/>
                <a:gd name="connsiteY1" fmla="*/ 0 h 23812"/>
                <a:gd name="connsiteX2" fmla="*/ 0 w 40005"/>
                <a:gd name="connsiteY2" fmla="*/ 0 h 23812"/>
                <a:gd name="connsiteX3" fmla="*/ 0 w 40005"/>
                <a:gd name="connsiteY3" fmla="*/ 23813 h 23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005" h="23812">
                  <a:moveTo>
                    <a:pt x="40005" y="23813"/>
                  </a:moveTo>
                  <a:lnTo>
                    <a:pt x="40005" y="0"/>
                  </a:lnTo>
                  <a:lnTo>
                    <a:pt x="0" y="0"/>
                  </a:lnTo>
                  <a:lnTo>
                    <a:pt x="0" y="23813"/>
                  </a:lnTo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7" name="Полилиния: фигура 41">
              <a:extLst>
                <a:ext uri="{FF2B5EF4-FFF2-40B4-BE49-F238E27FC236}">
                  <a16:creationId xmlns:a16="http://schemas.microsoft.com/office/drawing/2014/main" id="{F1CBED32-2892-41D0-85B8-B50FB9262AF4}"/>
                </a:ext>
              </a:extLst>
            </p:cNvPr>
            <p:cNvSpPr/>
            <p:nvPr/>
          </p:nvSpPr>
          <p:spPr>
            <a:xfrm>
              <a:off x="4960144" y="3690302"/>
              <a:ext cx="77152" cy="177165"/>
            </a:xfrm>
            <a:custGeom>
              <a:avLst/>
              <a:gdLst>
                <a:gd name="connsiteX0" fmla="*/ 29528 w 77152"/>
                <a:gd name="connsiteY0" fmla="*/ 153353 h 177165"/>
                <a:gd name="connsiteX1" fmla="*/ 29528 w 77152"/>
                <a:gd name="connsiteY1" fmla="*/ 127635 h 177165"/>
                <a:gd name="connsiteX2" fmla="*/ 29528 w 77152"/>
                <a:gd name="connsiteY2" fmla="*/ 49530 h 177165"/>
                <a:gd name="connsiteX3" fmla="*/ 29528 w 77152"/>
                <a:gd name="connsiteY3" fmla="*/ 23813 h 177165"/>
                <a:gd name="connsiteX4" fmla="*/ 77153 w 77152"/>
                <a:gd name="connsiteY4" fmla="*/ 23813 h 177165"/>
                <a:gd name="connsiteX5" fmla="*/ 77153 w 77152"/>
                <a:gd name="connsiteY5" fmla="*/ 0 h 177165"/>
                <a:gd name="connsiteX6" fmla="*/ 0 w 77152"/>
                <a:gd name="connsiteY6" fmla="*/ 0 h 177165"/>
                <a:gd name="connsiteX7" fmla="*/ 0 w 77152"/>
                <a:gd name="connsiteY7" fmla="*/ 49530 h 177165"/>
                <a:gd name="connsiteX8" fmla="*/ 0 w 77152"/>
                <a:gd name="connsiteY8" fmla="*/ 127635 h 177165"/>
                <a:gd name="connsiteX9" fmla="*/ 0 w 77152"/>
                <a:gd name="connsiteY9" fmla="*/ 177165 h 177165"/>
                <a:gd name="connsiteX10" fmla="*/ 77153 w 77152"/>
                <a:gd name="connsiteY10" fmla="*/ 177165 h 177165"/>
                <a:gd name="connsiteX11" fmla="*/ 77153 w 77152"/>
                <a:gd name="connsiteY11" fmla="*/ 153353 h 177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7152" h="177165">
                  <a:moveTo>
                    <a:pt x="29528" y="153353"/>
                  </a:moveTo>
                  <a:lnTo>
                    <a:pt x="29528" y="127635"/>
                  </a:lnTo>
                  <a:lnTo>
                    <a:pt x="29528" y="49530"/>
                  </a:lnTo>
                  <a:lnTo>
                    <a:pt x="29528" y="23813"/>
                  </a:lnTo>
                  <a:lnTo>
                    <a:pt x="77153" y="23813"/>
                  </a:lnTo>
                  <a:lnTo>
                    <a:pt x="77153" y="0"/>
                  </a:lnTo>
                  <a:lnTo>
                    <a:pt x="0" y="0"/>
                  </a:lnTo>
                  <a:lnTo>
                    <a:pt x="0" y="49530"/>
                  </a:lnTo>
                  <a:lnTo>
                    <a:pt x="0" y="127635"/>
                  </a:lnTo>
                  <a:lnTo>
                    <a:pt x="0" y="177165"/>
                  </a:lnTo>
                  <a:lnTo>
                    <a:pt x="77153" y="177165"/>
                  </a:lnTo>
                  <a:lnTo>
                    <a:pt x="77153" y="15335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9" name="Полилиния: фигура 42">
              <a:extLst>
                <a:ext uri="{FF2B5EF4-FFF2-40B4-BE49-F238E27FC236}">
                  <a16:creationId xmlns:a16="http://schemas.microsoft.com/office/drawing/2014/main" id="{0A820A3A-4020-4420-AF54-37104F8FC0C7}"/>
                </a:ext>
              </a:extLst>
            </p:cNvPr>
            <p:cNvSpPr/>
            <p:nvPr/>
          </p:nvSpPr>
          <p:spPr>
            <a:xfrm>
              <a:off x="5073491" y="3689350"/>
              <a:ext cx="78105" cy="178117"/>
            </a:xfrm>
            <a:custGeom>
              <a:avLst/>
              <a:gdLst>
                <a:gd name="connsiteX0" fmla="*/ 0 w 78105"/>
                <a:gd name="connsiteY0" fmla="*/ 0 h 178117"/>
                <a:gd name="connsiteX1" fmla="*/ 0 w 78105"/>
                <a:gd name="connsiteY1" fmla="*/ 23813 h 178117"/>
                <a:gd name="connsiteX2" fmla="*/ 48578 w 78105"/>
                <a:gd name="connsiteY2" fmla="*/ 23813 h 178117"/>
                <a:gd name="connsiteX3" fmla="*/ 48578 w 78105"/>
                <a:gd name="connsiteY3" fmla="*/ 50483 h 178117"/>
                <a:gd name="connsiteX4" fmla="*/ 48578 w 78105"/>
                <a:gd name="connsiteY4" fmla="*/ 154305 h 178117"/>
                <a:gd name="connsiteX5" fmla="*/ 48578 w 78105"/>
                <a:gd name="connsiteY5" fmla="*/ 178118 h 178117"/>
                <a:gd name="connsiteX6" fmla="*/ 78105 w 78105"/>
                <a:gd name="connsiteY6" fmla="*/ 178118 h 178117"/>
                <a:gd name="connsiteX7" fmla="*/ 78105 w 78105"/>
                <a:gd name="connsiteY7" fmla="*/ 50483 h 178117"/>
                <a:gd name="connsiteX8" fmla="*/ 78105 w 78105"/>
                <a:gd name="connsiteY8" fmla="*/ 0 h 178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105" h="178117">
                  <a:moveTo>
                    <a:pt x="0" y="0"/>
                  </a:moveTo>
                  <a:lnTo>
                    <a:pt x="0" y="23813"/>
                  </a:lnTo>
                  <a:lnTo>
                    <a:pt x="48578" y="23813"/>
                  </a:lnTo>
                  <a:lnTo>
                    <a:pt x="48578" y="50483"/>
                  </a:lnTo>
                  <a:lnTo>
                    <a:pt x="48578" y="154305"/>
                  </a:lnTo>
                  <a:lnTo>
                    <a:pt x="48578" y="178118"/>
                  </a:lnTo>
                  <a:lnTo>
                    <a:pt x="78105" y="178118"/>
                  </a:lnTo>
                  <a:lnTo>
                    <a:pt x="78105" y="50483"/>
                  </a:lnTo>
                  <a:lnTo>
                    <a:pt x="78105" y="0"/>
                  </a:lnTo>
                  <a:close/>
                </a:path>
              </a:pathLst>
            </a:custGeom>
            <a:solidFill>
              <a:srgbClr val="1B396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pic>
        <p:nvPicPr>
          <p:cNvPr id="31" name="Рисунок 3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3654" y="92512"/>
            <a:ext cx="779875" cy="105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21076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1466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трудник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5">
            <a:extLst>
              <a:ext uri="{FF2B5EF4-FFF2-40B4-BE49-F238E27FC236}">
                <a16:creationId xmlns:a16="http://schemas.microsoft.com/office/drawing/2014/main" id="{B82708CD-0AB6-476A-956D-24F13D54A65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943132" y="988829"/>
            <a:ext cx="8676487" cy="6567672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4F3DEFA-69B3-406C-A4D0-52E23CE27639}"/>
              </a:ext>
            </a:extLst>
          </p:cNvPr>
          <p:cNvSpPr/>
          <p:nvPr userDrawn="1"/>
        </p:nvSpPr>
        <p:spPr>
          <a:xfrm>
            <a:off x="2322776" y="505369"/>
            <a:ext cx="10296843" cy="245349"/>
          </a:xfrm>
          <a:prstGeom prst="rect">
            <a:avLst/>
          </a:prstGeom>
          <a:solidFill>
            <a:srgbClr val="1C3A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0295E5E-E697-444D-BFC2-42EC1859CDA7}"/>
              </a:ext>
            </a:extLst>
          </p:cNvPr>
          <p:cNvSpPr/>
          <p:nvPr userDrawn="1"/>
        </p:nvSpPr>
        <p:spPr>
          <a:xfrm>
            <a:off x="0" y="6911675"/>
            <a:ext cx="814169" cy="648000"/>
          </a:xfrm>
          <a:prstGeom prst="rect">
            <a:avLst/>
          </a:prstGeom>
          <a:solidFill>
            <a:srgbClr val="1C3A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Дата 11">
            <a:extLst>
              <a:ext uri="{FF2B5EF4-FFF2-40B4-BE49-F238E27FC236}">
                <a16:creationId xmlns:a16="http://schemas.microsoft.com/office/drawing/2014/main" id="{4CBC91E4-AF05-470C-A208-019D801A01EF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141E3032-91BC-45F4-B6BD-994D9AEC66A8}" type="datetime1">
              <a:rPr lang="ru-RU" smtClean="0"/>
              <a:t>15.05.2025</a:t>
            </a:fld>
            <a:endParaRPr lang="ru-RU"/>
          </a:p>
        </p:txBody>
      </p:sp>
      <p:sp>
        <p:nvSpPr>
          <p:cNvPr id="13" name="Нижний колонтитул 12">
            <a:extLst>
              <a:ext uri="{FF2B5EF4-FFF2-40B4-BE49-F238E27FC236}">
                <a16:creationId xmlns:a16="http://schemas.microsoft.com/office/drawing/2014/main" id="{D8A71357-7D19-48D7-A08E-6E1B972F3A94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Проект : «Название»</a:t>
            </a:r>
            <a:endParaRPr lang="ru-RU" dirty="0"/>
          </a:p>
        </p:txBody>
      </p:sp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F69C1D54-FD8C-4B5A-B061-8C6F0A0EDEF4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D27AC06A-BEEB-4D89-A4A8-D713B351D9C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7" name="Текст 19">
            <a:extLst>
              <a:ext uri="{FF2B5EF4-FFF2-40B4-BE49-F238E27FC236}">
                <a16:creationId xmlns:a16="http://schemas.microsoft.com/office/drawing/2014/main" id="{BEB9C8FF-6CD6-4D43-8C50-089D52C8A28C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1633781" y="5214938"/>
            <a:ext cx="4576982" cy="1077913"/>
          </a:xfr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 marL="503971" indent="0" algn="l">
              <a:buFont typeface="Arial" panose="020B0604020202020204" pitchFamily="34" charset="0"/>
              <a:buNone/>
              <a:defRPr sz="1200"/>
            </a:lvl2pPr>
            <a:lvl3pPr marL="1007943" indent="0" algn="l">
              <a:buFont typeface="Arial" panose="020B0604020202020204" pitchFamily="34" charset="0"/>
              <a:buNone/>
              <a:defRPr sz="1200"/>
            </a:lvl3pPr>
            <a:lvl4pPr marL="1511914" indent="0" algn="l">
              <a:buFont typeface="Arial" panose="020B0604020202020204" pitchFamily="34" charset="0"/>
              <a:buNone/>
              <a:defRPr sz="1200"/>
            </a:lvl4pPr>
            <a:lvl5pPr marL="2015886" indent="0" algn="l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ru-RU" dirty="0"/>
              <a:t>В своём стремлении улучшить пользовательский опыт мы упускаем, что сделанные на базе интернет-аналитики выводы и по сей день остаются уделом либералов, которые жаждут быть разоблачены. </a:t>
            </a:r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015A0354-E2B6-4F62-B919-F1208BBA1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6676" y="1681666"/>
            <a:ext cx="4657827" cy="396822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Диаграмма 2">
            <a:extLst>
              <a:ext uri="{FF2B5EF4-FFF2-40B4-BE49-F238E27FC236}">
                <a16:creationId xmlns:a16="http://schemas.microsoft.com/office/drawing/2014/main" id="{32295D53-F2CC-465E-9324-DE48D3D9080F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1604392" y="2955926"/>
            <a:ext cx="4599656" cy="2073275"/>
          </a:xfrm>
        </p:spPr>
        <p:txBody>
          <a:bodyPr/>
          <a:lstStyle/>
          <a:p>
            <a:endParaRPr lang="ru-RU" dirty="0"/>
          </a:p>
        </p:txBody>
      </p:sp>
      <p:grpSp>
        <p:nvGrpSpPr>
          <p:cNvPr id="18" name="Рисунок 11">
            <a:extLst>
              <a:ext uri="{FF2B5EF4-FFF2-40B4-BE49-F238E27FC236}">
                <a16:creationId xmlns:a16="http://schemas.microsoft.com/office/drawing/2014/main" id="{79B4B4B3-8670-48EE-A5F9-63BC1F99025E}"/>
              </a:ext>
            </a:extLst>
          </p:cNvPr>
          <p:cNvGrpSpPr/>
          <p:nvPr userDrawn="1"/>
        </p:nvGrpSpPr>
        <p:grpSpPr>
          <a:xfrm>
            <a:off x="12960979" y="200252"/>
            <a:ext cx="253479" cy="235824"/>
            <a:chOff x="4960144" y="3689350"/>
            <a:chExt cx="191452" cy="178117"/>
          </a:xfrm>
        </p:grpSpPr>
        <p:sp>
          <p:nvSpPr>
            <p:cNvPr id="19" name="Полилиния: фигура 40">
              <a:extLst>
                <a:ext uri="{FF2B5EF4-FFF2-40B4-BE49-F238E27FC236}">
                  <a16:creationId xmlns:a16="http://schemas.microsoft.com/office/drawing/2014/main" id="{71FAECA2-13EF-41FB-81D4-C44561DDE451}"/>
                </a:ext>
              </a:extLst>
            </p:cNvPr>
            <p:cNvSpPr/>
            <p:nvPr/>
          </p:nvSpPr>
          <p:spPr>
            <a:xfrm>
              <a:off x="5073491" y="3843655"/>
              <a:ext cx="40005" cy="23812"/>
            </a:xfrm>
            <a:custGeom>
              <a:avLst/>
              <a:gdLst>
                <a:gd name="connsiteX0" fmla="*/ 40005 w 40005"/>
                <a:gd name="connsiteY0" fmla="*/ 23813 h 23812"/>
                <a:gd name="connsiteX1" fmla="*/ 40005 w 40005"/>
                <a:gd name="connsiteY1" fmla="*/ 0 h 23812"/>
                <a:gd name="connsiteX2" fmla="*/ 0 w 40005"/>
                <a:gd name="connsiteY2" fmla="*/ 0 h 23812"/>
                <a:gd name="connsiteX3" fmla="*/ 0 w 40005"/>
                <a:gd name="connsiteY3" fmla="*/ 23813 h 23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005" h="23812">
                  <a:moveTo>
                    <a:pt x="40005" y="23813"/>
                  </a:moveTo>
                  <a:lnTo>
                    <a:pt x="40005" y="0"/>
                  </a:lnTo>
                  <a:lnTo>
                    <a:pt x="0" y="0"/>
                  </a:lnTo>
                  <a:lnTo>
                    <a:pt x="0" y="23813"/>
                  </a:lnTo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" name="Полилиния: фигура 41">
              <a:extLst>
                <a:ext uri="{FF2B5EF4-FFF2-40B4-BE49-F238E27FC236}">
                  <a16:creationId xmlns:a16="http://schemas.microsoft.com/office/drawing/2014/main" id="{F1CBED32-2892-41D0-85B8-B50FB9262AF4}"/>
                </a:ext>
              </a:extLst>
            </p:cNvPr>
            <p:cNvSpPr/>
            <p:nvPr/>
          </p:nvSpPr>
          <p:spPr>
            <a:xfrm>
              <a:off x="4960144" y="3690302"/>
              <a:ext cx="77152" cy="177165"/>
            </a:xfrm>
            <a:custGeom>
              <a:avLst/>
              <a:gdLst>
                <a:gd name="connsiteX0" fmla="*/ 29528 w 77152"/>
                <a:gd name="connsiteY0" fmla="*/ 153353 h 177165"/>
                <a:gd name="connsiteX1" fmla="*/ 29528 w 77152"/>
                <a:gd name="connsiteY1" fmla="*/ 127635 h 177165"/>
                <a:gd name="connsiteX2" fmla="*/ 29528 w 77152"/>
                <a:gd name="connsiteY2" fmla="*/ 49530 h 177165"/>
                <a:gd name="connsiteX3" fmla="*/ 29528 w 77152"/>
                <a:gd name="connsiteY3" fmla="*/ 23813 h 177165"/>
                <a:gd name="connsiteX4" fmla="*/ 77153 w 77152"/>
                <a:gd name="connsiteY4" fmla="*/ 23813 h 177165"/>
                <a:gd name="connsiteX5" fmla="*/ 77153 w 77152"/>
                <a:gd name="connsiteY5" fmla="*/ 0 h 177165"/>
                <a:gd name="connsiteX6" fmla="*/ 0 w 77152"/>
                <a:gd name="connsiteY6" fmla="*/ 0 h 177165"/>
                <a:gd name="connsiteX7" fmla="*/ 0 w 77152"/>
                <a:gd name="connsiteY7" fmla="*/ 49530 h 177165"/>
                <a:gd name="connsiteX8" fmla="*/ 0 w 77152"/>
                <a:gd name="connsiteY8" fmla="*/ 127635 h 177165"/>
                <a:gd name="connsiteX9" fmla="*/ 0 w 77152"/>
                <a:gd name="connsiteY9" fmla="*/ 177165 h 177165"/>
                <a:gd name="connsiteX10" fmla="*/ 77153 w 77152"/>
                <a:gd name="connsiteY10" fmla="*/ 177165 h 177165"/>
                <a:gd name="connsiteX11" fmla="*/ 77153 w 77152"/>
                <a:gd name="connsiteY11" fmla="*/ 153353 h 177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7152" h="177165">
                  <a:moveTo>
                    <a:pt x="29528" y="153353"/>
                  </a:moveTo>
                  <a:lnTo>
                    <a:pt x="29528" y="127635"/>
                  </a:lnTo>
                  <a:lnTo>
                    <a:pt x="29528" y="49530"/>
                  </a:lnTo>
                  <a:lnTo>
                    <a:pt x="29528" y="23813"/>
                  </a:lnTo>
                  <a:lnTo>
                    <a:pt x="77153" y="23813"/>
                  </a:lnTo>
                  <a:lnTo>
                    <a:pt x="77153" y="0"/>
                  </a:lnTo>
                  <a:lnTo>
                    <a:pt x="0" y="0"/>
                  </a:lnTo>
                  <a:lnTo>
                    <a:pt x="0" y="49530"/>
                  </a:lnTo>
                  <a:lnTo>
                    <a:pt x="0" y="127635"/>
                  </a:lnTo>
                  <a:lnTo>
                    <a:pt x="0" y="177165"/>
                  </a:lnTo>
                  <a:lnTo>
                    <a:pt x="77153" y="177165"/>
                  </a:lnTo>
                  <a:lnTo>
                    <a:pt x="77153" y="15335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" name="Полилиния: фигура 42">
              <a:extLst>
                <a:ext uri="{FF2B5EF4-FFF2-40B4-BE49-F238E27FC236}">
                  <a16:creationId xmlns:a16="http://schemas.microsoft.com/office/drawing/2014/main" id="{0A820A3A-4020-4420-AF54-37104F8FC0C7}"/>
                </a:ext>
              </a:extLst>
            </p:cNvPr>
            <p:cNvSpPr/>
            <p:nvPr/>
          </p:nvSpPr>
          <p:spPr>
            <a:xfrm>
              <a:off x="5073491" y="3689350"/>
              <a:ext cx="78105" cy="178117"/>
            </a:xfrm>
            <a:custGeom>
              <a:avLst/>
              <a:gdLst>
                <a:gd name="connsiteX0" fmla="*/ 0 w 78105"/>
                <a:gd name="connsiteY0" fmla="*/ 0 h 178117"/>
                <a:gd name="connsiteX1" fmla="*/ 0 w 78105"/>
                <a:gd name="connsiteY1" fmla="*/ 23813 h 178117"/>
                <a:gd name="connsiteX2" fmla="*/ 48578 w 78105"/>
                <a:gd name="connsiteY2" fmla="*/ 23813 h 178117"/>
                <a:gd name="connsiteX3" fmla="*/ 48578 w 78105"/>
                <a:gd name="connsiteY3" fmla="*/ 50483 h 178117"/>
                <a:gd name="connsiteX4" fmla="*/ 48578 w 78105"/>
                <a:gd name="connsiteY4" fmla="*/ 154305 h 178117"/>
                <a:gd name="connsiteX5" fmla="*/ 48578 w 78105"/>
                <a:gd name="connsiteY5" fmla="*/ 178118 h 178117"/>
                <a:gd name="connsiteX6" fmla="*/ 78105 w 78105"/>
                <a:gd name="connsiteY6" fmla="*/ 178118 h 178117"/>
                <a:gd name="connsiteX7" fmla="*/ 78105 w 78105"/>
                <a:gd name="connsiteY7" fmla="*/ 50483 h 178117"/>
                <a:gd name="connsiteX8" fmla="*/ 78105 w 78105"/>
                <a:gd name="connsiteY8" fmla="*/ 0 h 178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105" h="178117">
                  <a:moveTo>
                    <a:pt x="0" y="0"/>
                  </a:moveTo>
                  <a:lnTo>
                    <a:pt x="0" y="23813"/>
                  </a:lnTo>
                  <a:lnTo>
                    <a:pt x="48578" y="23813"/>
                  </a:lnTo>
                  <a:lnTo>
                    <a:pt x="48578" y="50483"/>
                  </a:lnTo>
                  <a:lnTo>
                    <a:pt x="48578" y="154305"/>
                  </a:lnTo>
                  <a:lnTo>
                    <a:pt x="48578" y="178118"/>
                  </a:lnTo>
                  <a:lnTo>
                    <a:pt x="78105" y="178118"/>
                  </a:lnTo>
                  <a:lnTo>
                    <a:pt x="78105" y="50483"/>
                  </a:lnTo>
                  <a:lnTo>
                    <a:pt x="78105" y="0"/>
                  </a:lnTo>
                  <a:close/>
                </a:path>
              </a:pathLst>
            </a:custGeom>
            <a:solidFill>
              <a:srgbClr val="1B396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2037" y="95717"/>
            <a:ext cx="779875" cy="105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34864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148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казатели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D0D8AEB5-5DB4-4087-91E6-277E017E19D6}"/>
              </a:ext>
            </a:extLst>
          </p:cNvPr>
          <p:cNvSpPr/>
          <p:nvPr userDrawn="1"/>
        </p:nvSpPr>
        <p:spPr>
          <a:xfrm>
            <a:off x="8995166" y="3897680"/>
            <a:ext cx="3496137" cy="2533277"/>
          </a:xfrm>
          <a:prstGeom prst="rect">
            <a:avLst/>
          </a:prstGeom>
          <a:solidFill>
            <a:srgbClr val="FDFDFD"/>
          </a:solidFill>
          <a:ln w="38100">
            <a:solidFill>
              <a:srgbClr val="1C3A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4F3DEFA-69B3-406C-A4D0-52E23CE27639}"/>
              </a:ext>
            </a:extLst>
          </p:cNvPr>
          <p:cNvSpPr/>
          <p:nvPr userDrawn="1"/>
        </p:nvSpPr>
        <p:spPr>
          <a:xfrm>
            <a:off x="2322776" y="505369"/>
            <a:ext cx="10296843" cy="245349"/>
          </a:xfrm>
          <a:prstGeom prst="rect">
            <a:avLst/>
          </a:prstGeom>
          <a:solidFill>
            <a:srgbClr val="1C3A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D7742B45-E732-4475-A75D-55FF3F7A2E2C}"/>
              </a:ext>
            </a:extLst>
          </p:cNvPr>
          <p:cNvSpPr/>
          <p:nvPr userDrawn="1"/>
        </p:nvSpPr>
        <p:spPr>
          <a:xfrm>
            <a:off x="8995166" y="1246561"/>
            <a:ext cx="3496137" cy="2533277"/>
          </a:xfrm>
          <a:prstGeom prst="rect">
            <a:avLst/>
          </a:prstGeom>
          <a:solidFill>
            <a:srgbClr val="9DA2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0295E5E-E697-444D-BFC2-42EC1859CDA7}"/>
              </a:ext>
            </a:extLst>
          </p:cNvPr>
          <p:cNvSpPr/>
          <p:nvPr userDrawn="1"/>
        </p:nvSpPr>
        <p:spPr>
          <a:xfrm>
            <a:off x="0" y="6911675"/>
            <a:ext cx="814169" cy="648000"/>
          </a:xfrm>
          <a:prstGeom prst="rect">
            <a:avLst/>
          </a:prstGeom>
          <a:solidFill>
            <a:srgbClr val="1C3A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Дата 11">
            <a:extLst>
              <a:ext uri="{FF2B5EF4-FFF2-40B4-BE49-F238E27FC236}">
                <a16:creationId xmlns:a16="http://schemas.microsoft.com/office/drawing/2014/main" id="{4CBC91E4-AF05-470C-A208-019D801A01EF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137B1A37-4B7A-4BE7-8C4A-ACF551E4EA50}" type="datetime1">
              <a:rPr lang="ru-RU" smtClean="0"/>
              <a:t>15.05.2025</a:t>
            </a:fld>
            <a:endParaRPr lang="ru-RU"/>
          </a:p>
        </p:txBody>
      </p:sp>
      <p:sp>
        <p:nvSpPr>
          <p:cNvPr id="13" name="Нижний колонтитул 12">
            <a:extLst>
              <a:ext uri="{FF2B5EF4-FFF2-40B4-BE49-F238E27FC236}">
                <a16:creationId xmlns:a16="http://schemas.microsoft.com/office/drawing/2014/main" id="{D8A71357-7D19-48D7-A08E-6E1B972F3A94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Проект : «Название»</a:t>
            </a:r>
            <a:endParaRPr lang="ru-RU" dirty="0"/>
          </a:p>
        </p:txBody>
      </p:sp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F69C1D54-FD8C-4B5A-B061-8C6F0A0EDEF4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D27AC06A-BEEB-4D89-A4A8-D713B351D9C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7EDDE5E-F2C4-4132-AAB3-D2C7014AAC4F}"/>
              </a:ext>
            </a:extLst>
          </p:cNvPr>
          <p:cNvSpPr/>
          <p:nvPr userDrawn="1"/>
        </p:nvSpPr>
        <p:spPr>
          <a:xfrm>
            <a:off x="5304071" y="1246561"/>
            <a:ext cx="3496137" cy="253327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7" name="Текст 19">
            <a:extLst>
              <a:ext uri="{FF2B5EF4-FFF2-40B4-BE49-F238E27FC236}">
                <a16:creationId xmlns:a16="http://schemas.microsoft.com/office/drawing/2014/main" id="{BEB9C8FF-6CD6-4D43-8C50-089D52C8A28C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5687210" y="2684628"/>
            <a:ext cx="3005241" cy="973411"/>
          </a:xfr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1000">
                <a:solidFill>
                  <a:schemeClr val="bg1"/>
                </a:solidFill>
              </a:defRPr>
            </a:lvl1pPr>
            <a:lvl2pPr marL="503971" indent="0" algn="l">
              <a:buFont typeface="Arial" panose="020B0604020202020204" pitchFamily="34" charset="0"/>
              <a:buNone/>
              <a:defRPr sz="1200"/>
            </a:lvl2pPr>
            <a:lvl3pPr marL="1007943" indent="0" algn="l">
              <a:buFont typeface="Arial" panose="020B0604020202020204" pitchFamily="34" charset="0"/>
              <a:buNone/>
              <a:defRPr sz="1200"/>
            </a:lvl3pPr>
            <a:lvl4pPr marL="1511914" indent="0" algn="l">
              <a:buFont typeface="Arial" panose="020B0604020202020204" pitchFamily="34" charset="0"/>
              <a:buNone/>
              <a:defRPr sz="1200"/>
            </a:lvl4pPr>
            <a:lvl5pPr marL="2015886" indent="0" algn="l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ru-RU" dirty="0"/>
              <a:t>В своём стремлении улучшить пользовательский опыт мы упускаем, что сделанные на базе интернет-аналитики выводы и по сей день остаются уделом либералов, которые жаждут быть разоблачены. 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CC3BAEBC-2D7C-47AD-9857-105447580C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9800" y="1301156"/>
            <a:ext cx="4491774" cy="801985"/>
          </a:xfrm>
        </p:spPr>
        <p:txBody>
          <a:bodyPr anchor="t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Наши показатели</a:t>
            </a:r>
          </a:p>
        </p:txBody>
      </p:sp>
      <p:sp>
        <p:nvSpPr>
          <p:cNvPr id="31" name="Заголовок 3">
            <a:extLst>
              <a:ext uri="{FF2B5EF4-FFF2-40B4-BE49-F238E27FC236}">
                <a16:creationId xmlns:a16="http://schemas.microsoft.com/office/drawing/2014/main" id="{0EB92A58-DEAF-4D4A-A16D-C433C896388C}"/>
              </a:ext>
            </a:extLst>
          </p:cNvPr>
          <p:cNvSpPr txBox="1">
            <a:spLocks/>
          </p:cNvSpPr>
          <p:nvPr userDrawn="1"/>
        </p:nvSpPr>
        <p:spPr>
          <a:xfrm>
            <a:off x="5546921" y="1521285"/>
            <a:ext cx="2906068" cy="56603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dirty="0">
                <a:solidFill>
                  <a:schemeClr val="bg1"/>
                </a:solidFill>
              </a:rPr>
              <a:t>8800</a:t>
            </a:r>
          </a:p>
        </p:txBody>
      </p:sp>
      <p:sp>
        <p:nvSpPr>
          <p:cNvPr id="44" name="Текст 19">
            <a:extLst>
              <a:ext uri="{FF2B5EF4-FFF2-40B4-BE49-F238E27FC236}">
                <a16:creationId xmlns:a16="http://schemas.microsoft.com/office/drawing/2014/main" id="{E9B37849-3C51-4A01-B173-3168EF7AAE6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87210" y="2321437"/>
            <a:ext cx="3005241" cy="245349"/>
          </a:xfr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1900">
                <a:solidFill>
                  <a:schemeClr val="bg1"/>
                </a:solidFill>
                <a:latin typeface="+mj-lt"/>
              </a:defRPr>
            </a:lvl1pPr>
            <a:lvl2pPr marL="503971" indent="0" algn="l">
              <a:buFont typeface="Arial" panose="020B0604020202020204" pitchFamily="34" charset="0"/>
              <a:buNone/>
              <a:defRPr sz="1200"/>
            </a:lvl2pPr>
            <a:lvl3pPr marL="1007943" indent="0" algn="l">
              <a:buFont typeface="Arial" panose="020B0604020202020204" pitchFamily="34" charset="0"/>
              <a:buNone/>
              <a:defRPr sz="1200"/>
            </a:lvl3pPr>
            <a:lvl4pPr marL="1511914" indent="0" algn="l">
              <a:buFont typeface="Arial" panose="020B0604020202020204" pitchFamily="34" charset="0"/>
              <a:buNone/>
              <a:defRPr sz="1200"/>
            </a:lvl4pPr>
            <a:lvl5pPr marL="2015886" indent="0" algn="l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ru-RU" dirty="0"/>
              <a:t>Название блока</a:t>
            </a:r>
          </a:p>
        </p:txBody>
      </p:sp>
      <p:sp>
        <p:nvSpPr>
          <p:cNvPr id="46" name="Текст 19">
            <a:extLst>
              <a:ext uri="{FF2B5EF4-FFF2-40B4-BE49-F238E27FC236}">
                <a16:creationId xmlns:a16="http://schemas.microsoft.com/office/drawing/2014/main" id="{CF4848D6-0BA7-4D79-9B75-4EB64F9E49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378305" y="2684628"/>
            <a:ext cx="3005241" cy="973411"/>
          </a:xfr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1000">
                <a:solidFill>
                  <a:schemeClr val="bg1"/>
                </a:solidFill>
              </a:defRPr>
            </a:lvl1pPr>
            <a:lvl2pPr marL="503971" indent="0" algn="l">
              <a:buFont typeface="Arial" panose="020B0604020202020204" pitchFamily="34" charset="0"/>
              <a:buNone/>
              <a:defRPr sz="1200"/>
            </a:lvl2pPr>
            <a:lvl3pPr marL="1007943" indent="0" algn="l">
              <a:buFont typeface="Arial" panose="020B0604020202020204" pitchFamily="34" charset="0"/>
              <a:buNone/>
              <a:defRPr sz="1200"/>
            </a:lvl3pPr>
            <a:lvl4pPr marL="1511914" indent="0" algn="l">
              <a:buFont typeface="Arial" panose="020B0604020202020204" pitchFamily="34" charset="0"/>
              <a:buNone/>
              <a:defRPr sz="1200"/>
            </a:lvl4pPr>
            <a:lvl5pPr marL="2015886" indent="0" algn="l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ru-RU" dirty="0"/>
              <a:t>В своём стремлении улучшить пользовательский опыт мы упускаем, что сделанные на базе интернет-аналитики выводы и по сей день остаются уделом либералов, которые жаждут быть разоблачены. </a:t>
            </a:r>
          </a:p>
        </p:txBody>
      </p:sp>
      <p:sp>
        <p:nvSpPr>
          <p:cNvPr id="47" name="Заголовок 3">
            <a:extLst>
              <a:ext uri="{FF2B5EF4-FFF2-40B4-BE49-F238E27FC236}">
                <a16:creationId xmlns:a16="http://schemas.microsoft.com/office/drawing/2014/main" id="{9F32C1B7-999B-4D42-BBC3-D8A9225F190D}"/>
              </a:ext>
            </a:extLst>
          </p:cNvPr>
          <p:cNvSpPr txBox="1">
            <a:spLocks/>
          </p:cNvSpPr>
          <p:nvPr userDrawn="1"/>
        </p:nvSpPr>
        <p:spPr>
          <a:xfrm>
            <a:off x="9238015" y="1521285"/>
            <a:ext cx="2906068" cy="56603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dirty="0">
                <a:solidFill>
                  <a:schemeClr val="bg1"/>
                </a:solidFill>
              </a:rPr>
              <a:t>1800</a:t>
            </a:r>
          </a:p>
        </p:txBody>
      </p:sp>
      <p:sp>
        <p:nvSpPr>
          <p:cNvPr id="48" name="Текст 19">
            <a:extLst>
              <a:ext uri="{FF2B5EF4-FFF2-40B4-BE49-F238E27FC236}">
                <a16:creationId xmlns:a16="http://schemas.microsoft.com/office/drawing/2014/main" id="{AC774602-33B2-4251-A70E-484C015ECF7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378305" y="2321437"/>
            <a:ext cx="3005241" cy="245349"/>
          </a:xfr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1900">
                <a:solidFill>
                  <a:schemeClr val="bg1"/>
                </a:solidFill>
                <a:latin typeface="+mj-lt"/>
              </a:defRPr>
            </a:lvl1pPr>
            <a:lvl2pPr marL="503971" indent="0" algn="l">
              <a:buFont typeface="Arial" panose="020B0604020202020204" pitchFamily="34" charset="0"/>
              <a:buNone/>
              <a:defRPr sz="1200"/>
            </a:lvl2pPr>
            <a:lvl3pPr marL="1007943" indent="0" algn="l">
              <a:buFont typeface="Arial" panose="020B0604020202020204" pitchFamily="34" charset="0"/>
              <a:buNone/>
              <a:defRPr sz="1200"/>
            </a:lvl3pPr>
            <a:lvl4pPr marL="1511914" indent="0" algn="l">
              <a:buFont typeface="Arial" panose="020B0604020202020204" pitchFamily="34" charset="0"/>
              <a:buNone/>
              <a:defRPr sz="1200"/>
            </a:lvl4pPr>
            <a:lvl5pPr marL="2015886" indent="0" algn="l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ru-RU" dirty="0"/>
              <a:t>Название блока</a:t>
            </a: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C7296539-E81C-417D-96DE-54C3A9F68CF9}"/>
              </a:ext>
            </a:extLst>
          </p:cNvPr>
          <p:cNvSpPr/>
          <p:nvPr userDrawn="1"/>
        </p:nvSpPr>
        <p:spPr>
          <a:xfrm>
            <a:off x="5304071" y="3897680"/>
            <a:ext cx="3496137" cy="253327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51" name="Текст 19">
            <a:extLst>
              <a:ext uri="{FF2B5EF4-FFF2-40B4-BE49-F238E27FC236}">
                <a16:creationId xmlns:a16="http://schemas.microsoft.com/office/drawing/2014/main" id="{39412D03-6F98-4FBC-857A-A113AF8E29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87210" y="5335747"/>
            <a:ext cx="3005241" cy="973411"/>
          </a:xfr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1000">
                <a:solidFill>
                  <a:schemeClr val="bg1"/>
                </a:solidFill>
              </a:defRPr>
            </a:lvl1pPr>
            <a:lvl2pPr marL="503971" indent="0" algn="l">
              <a:buFont typeface="Arial" panose="020B0604020202020204" pitchFamily="34" charset="0"/>
              <a:buNone/>
              <a:defRPr sz="1200"/>
            </a:lvl2pPr>
            <a:lvl3pPr marL="1007943" indent="0" algn="l">
              <a:buFont typeface="Arial" panose="020B0604020202020204" pitchFamily="34" charset="0"/>
              <a:buNone/>
              <a:defRPr sz="1200"/>
            </a:lvl3pPr>
            <a:lvl4pPr marL="1511914" indent="0" algn="l">
              <a:buFont typeface="Arial" panose="020B0604020202020204" pitchFamily="34" charset="0"/>
              <a:buNone/>
              <a:defRPr sz="1200"/>
            </a:lvl4pPr>
            <a:lvl5pPr marL="2015886" indent="0" algn="l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ru-RU" dirty="0"/>
              <a:t>В своём стремлении улучшить пользовательский опыт мы упускаем, что сделанные на базе интернет-аналитики выводы и по сей день остаются уделом либералов, которые жаждут быть разоблачены. </a:t>
            </a:r>
          </a:p>
        </p:txBody>
      </p:sp>
      <p:sp>
        <p:nvSpPr>
          <p:cNvPr id="52" name="Заголовок 3">
            <a:extLst>
              <a:ext uri="{FF2B5EF4-FFF2-40B4-BE49-F238E27FC236}">
                <a16:creationId xmlns:a16="http://schemas.microsoft.com/office/drawing/2014/main" id="{BEB86AEB-DEAA-43F5-A1F2-B8414219E029}"/>
              </a:ext>
            </a:extLst>
          </p:cNvPr>
          <p:cNvSpPr txBox="1">
            <a:spLocks/>
          </p:cNvSpPr>
          <p:nvPr userDrawn="1"/>
        </p:nvSpPr>
        <p:spPr>
          <a:xfrm>
            <a:off x="5546921" y="4172404"/>
            <a:ext cx="2906068" cy="56603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dirty="0">
                <a:solidFill>
                  <a:schemeClr val="bg1"/>
                </a:solidFill>
              </a:rPr>
              <a:t>150+</a:t>
            </a:r>
          </a:p>
        </p:txBody>
      </p:sp>
      <p:sp>
        <p:nvSpPr>
          <p:cNvPr id="53" name="Текст 19">
            <a:extLst>
              <a:ext uri="{FF2B5EF4-FFF2-40B4-BE49-F238E27FC236}">
                <a16:creationId xmlns:a16="http://schemas.microsoft.com/office/drawing/2014/main" id="{B50785C0-8203-4E13-A346-E5FB7AB0212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687210" y="4972556"/>
            <a:ext cx="3005241" cy="245349"/>
          </a:xfr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1900">
                <a:solidFill>
                  <a:schemeClr val="bg1"/>
                </a:solidFill>
                <a:latin typeface="+mj-lt"/>
              </a:defRPr>
            </a:lvl1pPr>
            <a:lvl2pPr marL="503971" indent="0" algn="l">
              <a:buFont typeface="Arial" panose="020B0604020202020204" pitchFamily="34" charset="0"/>
              <a:buNone/>
              <a:defRPr sz="1200"/>
            </a:lvl2pPr>
            <a:lvl3pPr marL="1007943" indent="0" algn="l">
              <a:buFont typeface="Arial" panose="020B0604020202020204" pitchFamily="34" charset="0"/>
              <a:buNone/>
              <a:defRPr sz="1200"/>
            </a:lvl3pPr>
            <a:lvl4pPr marL="1511914" indent="0" algn="l">
              <a:buFont typeface="Arial" panose="020B0604020202020204" pitchFamily="34" charset="0"/>
              <a:buNone/>
              <a:defRPr sz="1200"/>
            </a:lvl4pPr>
            <a:lvl5pPr marL="2015886" indent="0" algn="l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ru-RU" dirty="0"/>
              <a:t>Название блока</a:t>
            </a:r>
          </a:p>
        </p:txBody>
      </p:sp>
      <p:sp>
        <p:nvSpPr>
          <p:cNvPr id="54" name="Текст 19">
            <a:extLst>
              <a:ext uri="{FF2B5EF4-FFF2-40B4-BE49-F238E27FC236}">
                <a16:creationId xmlns:a16="http://schemas.microsoft.com/office/drawing/2014/main" id="{82030059-3643-4B90-8E21-649AA29A990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78305" y="5335747"/>
            <a:ext cx="3005241" cy="973411"/>
          </a:xfr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1000">
                <a:solidFill>
                  <a:srgbClr val="1C3A6A"/>
                </a:solidFill>
              </a:defRPr>
            </a:lvl1pPr>
            <a:lvl2pPr marL="503971" indent="0" algn="l">
              <a:buFont typeface="Arial" panose="020B0604020202020204" pitchFamily="34" charset="0"/>
              <a:buNone/>
              <a:defRPr sz="1200"/>
            </a:lvl2pPr>
            <a:lvl3pPr marL="1007943" indent="0" algn="l">
              <a:buFont typeface="Arial" panose="020B0604020202020204" pitchFamily="34" charset="0"/>
              <a:buNone/>
              <a:defRPr sz="1200"/>
            </a:lvl3pPr>
            <a:lvl4pPr marL="1511914" indent="0" algn="l">
              <a:buFont typeface="Arial" panose="020B0604020202020204" pitchFamily="34" charset="0"/>
              <a:buNone/>
              <a:defRPr sz="1200"/>
            </a:lvl4pPr>
            <a:lvl5pPr marL="2015886" indent="0" algn="l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ru-RU" dirty="0"/>
              <a:t>В своём стремлении улучшить пользовательский опыт мы упускаем, что сделанные на базе интернет-аналитики выводы и по сей день остаются уделом либералов, которые жаждут быть разоблачены. </a:t>
            </a:r>
          </a:p>
        </p:txBody>
      </p:sp>
      <p:sp>
        <p:nvSpPr>
          <p:cNvPr id="55" name="Заголовок 3">
            <a:extLst>
              <a:ext uri="{FF2B5EF4-FFF2-40B4-BE49-F238E27FC236}">
                <a16:creationId xmlns:a16="http://schemas.microsoft.com/office/drawing/2014/main" id="{FF6A4DF5-202E-4809-8C66-BAE36BE8380A}"/>
              </a:ext>
            </a:extLst>
          </p:cNvPr>
          <p:cNvSpPr txBox="1">
            <a:spLocks/>
          </p:cNvSpPr>
          <p:nvPr userDrawn="1"/>
        </p:nvSpPr>
        <p:spPr>
          <a:xfrm>
            <a:off x="9238015" y="4172404"/>
            <a:ext cx="2906068" cy="56603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dirty="0">
                <a:solidFill>
                  <a:srgbClr val="1C3A6A"/>
                </a:solidFill>
              </a:rPr>
              <a:t>385 т</a:t>
            </a:r>
          </a:p>
        </p:txBody>
      </p:sp>
      <p:sp>
        <p:nvSpPr>
          <p:cNvPr id="56" name="Текст 19">
            <a:extLst>
              <a:ext uri="{FF2B5EF4-FFF2-40B4-BE49-F238E27FC236}">
                <a16:creationId xmlns:a16="http://schemas.microsoft.com/office/drawing/2014/main" id="{8B831FC5-9CC5-401F-B199-B416D591423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78305" y="4972556"/>
            <a:ext cx="3005241" cy="245349"/>
          </a:xfr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1900">
                <a:solidFill>
                  <a:srgbClr val="1C3A6A"/>
                </a:solidFill>
                <a:latin typeface="+mj-lt"/>
              </a:defRPr>
            </a:lvl1pPr>
            <a:lvl2pPr marL="503971" indent="0" algn="l">
              <a:buFont typeface="Arial" panose="020B0604020202020204" pitchFamily="34" charset="0"/>
              <a:buNone/>
              <a:defRPr sz="1200"/>
            </a:lvl2pPr>
            <a:lvl3pPr marL="1007943" indent="0" algn="l">
              <a:buFont typeface="Arial" panose="020B0604020202020204" pitchFamily="34" charset="0"/>
              <a:buNone/>
              <a:defRPr sz="1200"/>
            </a:lvl3pPr>
            <a:lvl4pPr marL="1511914" indent="0" algn="l">
              <a:buFont typeface="Arial" panose="020B0604020202020204" pitchFamily="34" charset="0"/>
              <a:buNone/>
              <a:defRPr sz="1200"/>
            </a:lvl4pPr>
            <a:lvl5pPr marL="2015886" indent="0" algn="l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ru-RU" dirty="0"/>
              <a:t>Название блока</a:t>
            </a:r>
          </a:p>
        </p:txBody>
      </p:sp>
      <p:grpSp>
        <p:nvGrpSpPr>
          <p:cNvPr id="26" name="Рисунок 11">
            <a:extLst>
              <a:ext uri="{FF2B5EF4-FFF2-40B4-BE49-F238E27FC236}">
                <a16:creationId xmlns:a16="http://schemas.microsoft.com/office/drawing/2014/main" id="{79B4B4B3-8670-48EE-A5F9-63BC1F99025E}"/>
              </a:ext>
            </a:extLst>
          </p:cNvPr>
          <p:cNvGrpSpPr/>
          <p:nvPr userDrawn="1"/>
        </p:nvGrpSpPr>
        <p:grpSpPr>
          <a:xfrm>
            <a:off x="12960979" y="200252"/>
            <a:ext cx="253479" cy="235824"/>
            <a:chOff x="4960144" y="3689350"/>
            <a:chExt cx="191452" cy="178117"/>
          </a:xfrm>
        </p:grpSpPr>
        <p:sp>
          <p:nvSpPr>
            <p:cNvPr id="28" name="Полилиния: фигура 40">
              <a:extLst>
                <a:ext uri="{FF2B5EF4-FFF2-40B4-BE49-F238E27FC236}">
                  <a16:creationId xmlns:a16="http://schemas.microsoft.com/office/drawing/2014/main" id="{71FAECA2-13EF-41FB-81D4-C44561DDE451}"/>
                </a:ext>
              </a:extLst>
            </p:cNvPr>
            <p:cNvSpPr/>
            <p:nvPr/>
          </p:nvSpPr>
          <p:spPr>
            <a:xfrm>
              <a:off x="5073491" y="3843655"/>
              <a:ext cx="40005" cy="23812"/>
            </a:xfrm>
            <a:custGeom>
              <a:avLst/>
              <a:gdLst>
                <a:gd name="connsiteX0" fmla="*/ 40005 w 40005"/>
                <a:gd name="connsiteY0" fmla="*/ 23813 h 23812"/>
                <a:gd name="connsiteX1" fmla="*/ 40005 w 40005"/>
                <a:gd name="connsiteY1" fmla="*/ 0 h 23812"/>
                <a:gd name="connsiteX2" fmla="*/ 0 w 40005"/>
                <a:gd name="connsiteY2" fmla="*/ 0 h 23812"/>
                <a:gd name="connsiteX3" fmla="*/ 0 w 40005"/>
                <a:gd name="connsiteY3" fmla="*/ 23813 h 23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005" h="23812">
                  <a:moveTo>
                    <a:pt x="40005" y="23813"/>
                  </a:moveTo>
                  <a:lnTo>
                    <a:pt x="40005" y="0"/>
                  </a:lnTo>
                  <a:lnTo>
                    <a:pt x="0" y="0"/>
                  </a:lnTo>
                  <a:lnTo>
                    <a:pt x="0" y="23813"/>
                  </a:lnTo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9" name="Полилиния: фигура 41">
              <a:extLst>
                <a:ext uri="{FF2B5EF4-FFF2-40B4-BE49-F238E27FC236}">
                  <a16:creationId xmlns:a16="http://schemas.microsoft.com/office/drawing/2014/main" id="{F1CBED32-2892-41D0-85B8-B50FB9262AF4}"/>
                </a:ext>
              </a:extLst>
            </p:cNvPr>
            <p:cNvSpPr/>
            <p:nvPr/>
          </p:nvSpPr>
          <p:spPr>
            <a:xfrm>
              <a:off x="4960144" y="3690302"/>
              <a:ext cx="77152" cy="177165"/>
            </a:xfrm>
            <a:custGeom>
              <a:avLst/>
              <a:gdLst>
                <a:gd name="connsiteX0" fmla="*/ 29528 w 77152"/>
                <a:gd name="connsiteY0" fmla="*/ 153353 h 177165"/>
                <a:gd name="connsiteX1" fmla="*/ 29528 w 77152"/>
                <a:gd name="connsiteY1" fmla="*/ 127635 h 177165"/>
                <a:gd name="connsiteX2" fmla="*/ 29528 w 77152"/>
                <a:gd name="connsiteY2" fmla="*/ 49530 h 177165"/>
                <a:gd name="connsiteX3" fmla="*/ 29528 w 77152"/>
                <a:gd name="connsiteY3" fmla="*/ 23813 h 177165"/>
                <a:gd name="connsiteX4" fmla="*/ 77153 w 77152"/>
                <a:gd name="connsiteY4" fmla="*/ 23813 h 177165"/>
                <a:gd name="connsiteX5" fmla="*/ 77153 w 77152"/>
                <a:gd name="connsiteY5" fmla="*/ 0 h 177165"/>
                <a:gd name="connsiteX6" fmla="*/ 0 w 77152"/>
                <a:gd name="connsiteY6" fmla="*/ 0 h 177165"/>
                <a:gd name="connsiteX7" fmla="*/ 0 w 77152"/>
                <a:gd name="connsiteY7" fmla="*/ 49530 h 177165"/>
                <a:gd name="connsiteX8" fmla="*/ 0 w 77152"/>
                <a:gd name="connsiteY8" fmla="*/ 127635 h 177165"/>
                <a:gd name="connsiteX9" fmla="*/ 0 w 77152"/>
                <a:gd name="connsiteY9" fmla="*/ 177165 h 177165"/>
                <a:gd name="connsiteX10" fmla="*/ 77153 w 77152"/>
                <a:gd name="connsiteY10" fmla="*/ 177165 h 177165"/>
                <a:gd name="connsiteX11" fmla="*/ 77153 w 77152"/>
                <a:gd name="connsiteY11" fmla="*/ 153353 h 177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7152" h="177165">
                  <a:moveTo>
                    <a:pt x="29528" y="153353"/>
                  </a:moveTo>
                  <a:lnTo>
                    <a:pt x="29528" y="127635"/>
                  </a:lnTo>
                  <a:lnTo>
                    <a:pt x="29528" y="49530"/>
                  </a:lnTo>
                  <a:lnTo>
                    <a:pt x="29528" y="23813"/>
                  </a:lnTo>
                  <a:lnTo>
                    <a:pt x="77153" y="23813"/>
                  </a:lnTo>
                  <a:lnTo>
                    <a:pt x="77153" y="0"/>
                  </a:lnTo>
                  <a:lnTo>
                    <a:pt x="0" y="0"/>
                  </a:lnTo>
                  <a:lnTo>
                    <a:pt x="0" y="49530"/>
                  </a:lnTo>
                  <a:lnTo>
                    <a:pt x="0" y="127635"/>
                  </a:lnTo>
                  <a:lnTo>
                    <a:pt x="0" y="177165"/>
                  </a:lnTo>
                  <a:lnTo>
                    <a:pt x="77153" y="177165"/>
                  </a:lnTo>
                  <a:lnTo>
                    <a:pt x="77153" y="15335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0" name="Полилиния: фигура 42">
              <a:extLst>
                <a:ext uri="{FF2B5EF4-FFF2-40B4-BE49-F238E27FC236}">
                  <a16:creationId xmlns:a16="http://schemas.microsoft.com/office/drawing/2014/main" id="{0A820A3A-4020-4420-AF54-37104F8FC0C7}"/>
                </a:ext>
              </a:extLst>
            </p:cNvPr>
            <p:cNvSpPr/>
            <p:nvPr/>
          </p:nvSpPr>
          <p:spPr>
            <a:xfrm>
              <a:off x="5073491" y="3689350"/>
              <a:ext cx="78105" cy="178117"/>
            </a:xfrm>
            <a:custGeom>
              <a:avLst/>
              <a:gdLst>
                <a:gd name="connsiteX0" fmla="*/ 0 w 78105"/>
                <a:gd name="connsiteY0" fmla="*/ 0 h 178117"/>
                <a:gd name="connsiteX1" fmla="*/ 0 w 78105"/>
                <a:gd name="connsiteY1" fmla="*/ 23813 h 178117"/>
                <a:gd name="connsiteX2" fmla="*/ 48578 w 78105"/>
                <a:gd name="connsiteY2" fmla="*/ 23813 h 178117"/>
                <a:gd name="connsiteX3" fmla="*/ 48578 w 78105"/>
                <a:gd name="connsiteY3" fmla="*/ 50483 h 178117"/>
                <a:gd name="connsiteX4" fmla="*/ 48578 w 78105"/>
                <a:gd name="connsiteY4" fmla="*/ 154305 h 178117"/>
                <a:gd name="connsiteX5" fmla="*/ 48578 w 78105"/>
                <a:gd name="connsiteY5" fmla="*/ 178118 h 178117"/>
                <a:gd name="connsiteX6" fmla="*/ 78105 w 78105"/>
                <a:gd name="connsiteY6" fmla="*/ 178118 h 178117"/>
                <a:gd name="connsiteX7" fmla="*/ 78105 w 78105"/>
                <a:gd name="connsiteY7" fmla="*/ 50483 h 178117"/>
                <a:gd name="connsiteX8" fmla="*/ 78105 w 78105"/>
                <a:gd name="connsiteY8" fmla="*/ 0 h 178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105" h="178117">
                  <a:moveTo>
                    <a:pt x="0" y="0"/>
                  </a:moveTo>
                  <a:lnTo>
                    <a:pt x="0" y="23813"/>
                  </a:lnTo>
                  <a:lnTo>
                    <a:pt x="48578" y="23813"/>
                  </a:lnTo>
                  <a:lnTo>
                    <a:pt x="48578" y="50483"/>
                  </a:lnTo>
                  <a:lnTo>
                    <a:pt x="48578" y="154305"/>
                  </a:lnTo>
                  <a:lnTo>
                    <a:pt x="48578" y="178118"/>
                  </a:lnTo>
                  <a:lnTo>
                    <a:pt x="78105" y="178118"/>
                  </a:lnTo>
                  <a:lnTo>
                    <a:pt x="78105" y="50483"/>
                  </a:lnTo>
                  <a:lnTo>
                    <a:pt x="78105" y="0"/>
                  </a:lnTo>
                  <a:close/>
                </a:path>
              </a:pathLst>
            </a:custGeom>
            <a:solidFill>
              <a:srgbClr val="1B396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pic>
        <p:nvPicPr>
          <p:cNvPr id="33" name="Рисунок 3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9800" y="160977"/>
            <a:ext cx="779875" cy="105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373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oleObject" Target="../embeddings/oleObject1.bin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vmlDrawing" Target="../drawings/vmlDrawing1.v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hink-cell data - do not delete" hidden="1"/>
          <p:cNvGraphicFramePr>
            <a:graphicFrameLocks noChangeAspect="1"/>
          </p:cNvGraphicFramePr>
          <p:nvPr userDrawn="1">
            <p:custDataLst>
              <p:tags r:id="rId23"/>
            </p:custDataLst>
            <p:extLst>
              <p:ext uri="{D42A27DB-BD31-4B8C-83A1-F6EECF244321}">
                <p14:modId xmlns:p14="http://schemas.microsoft.com/office/powerpoint/2010/main" val="158748751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1" name="Слайд think-cell" r:id="rId24" imgW="425" imgH="424" progId="TCLayout.ActiveDocument.1">
                  <p:embed/>
                </p:oleObj>
              </mc:Choice>
              <mc:Fallback>
                <p:oleObj name="Слайд think-cell" r:id="rId24" imgW="425" imgH="42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23985" y="1466850"/>
            <a:ext cx="11591806" cy="3968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3985" y="2012414"/>
            <a:ext cx="11591806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595670" y="7006701"/>
            <a:ext cx="3023949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1C3A6A"/>
                </a:solidFill>
                <a:latin typeface="Montserrat" panose="00000500000000000000" pitchFamily="2" charset="-52"/>
              </a:defRPr>
            </a:lvl1pPr>
          </a:lstStyle>
          <a:p>
            <a:fld id="{5A8AA6B3-056A-45F0-AD98-CD5ABE8DAE24}" type="datetime1">
              <a:rPr lang="ru-RU" smtClean="0"/>
              <a:t>15.05.2025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06588" y="505368"/>
            <a:ext cx="6920436" cy="23582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>
                <a:solidFill>
                  <a:schemeClr val="bg1"/>
                </a:solidFill>
                <a:latin typeface="Montserrat Medium" panose="00000600000000000000" pitchFamily="2" charset="-52"/>
              </a:defRPr>
            </a:lvl1pPr>
          </a:lstStyle>
          <a:p>
            <a:r>
              <a:rPr lang="ru-RU" smtClean="0"/>
              <a:t>Проект : «Название»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7034434"/>
            <a:ext cx="814169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chemeClr val="bg1"/>
                </a:solidFill>
                <a:latin typeface="Montserrat" panose="00000500000000000000" pitchFamily="2" charset="-52"/>
              </a:defRPr>
            </a:lvl1pPr>
          </a:lstStyle>
          <a:p>
            <a:fld id="{D27AC06A-BEEB-4D89-A4A8-D713B351D9C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2815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90" r:id="rId3"/>
    <p:sldLayoutId id="2147483675" r:id="rId4"/>
    <p:sldLayoutId id="2147483678" r:id="rId5"/>
    <p:sldLayoutId id="2147483681" r:id="rId6"/>
    <p:sldLayoutId id="2147483680" r:id="rId7"/>
    <p:sldLayoutId id="2147483683" r:id="rId8"/>
    <p:sldLayoutId id="2147483682" r:id="rId9"/>
    <p:sldLayoutId id="2147483686" r:id="rId10"/>
    <p:sldLayoutId id="2147483685" r:id="rId11"/>
    <p:sldLayoutId id="2147483688" r:id="rId12"/>
    <p:sldLayoutId id="2147483689" r:id="rId13"/>
    <p:sldLayoutId id="2147483684" r:id="rId14"/>
    <p:sldLayoutId id="2147483677" r:id="rId15"/>
    <p:sldLayoutId id="2147483679" r:id="rId16"/>
    <p:sldLayoutId id="2147483687" r:id="rId17"/>
    <p:sldLayoutId id="2147483694" r:id="rId18"/>
    <p:sldLayoutId id="2147483695" r:id="rId19"/>
    <p:sldLayoutId id="2147483696" r:id="rId20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7" Type="http://schemas.openxmlformats.org/officeDocument/2006/relationships/image" Target="../media/image24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23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9.jpe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tags" Target="../tags/tag1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5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7558D0C-0EB8-4741-92B5-C8458A0BB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AC06A-BEEB-4D89-A4A8-D713B351D9C3}" type="slidenum">
              <a:rPr lang="ru-RU" smtClean="0"/>
              <a:pPr/>
              <a:t>1</a:t>
            </a:fld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t="384"/>
          <a:stretch/>
        </p:blipFill>
        <p:spPr>
          <a:xfrm>
            <a:off x="0" y="0"/>
            <a:ext cx="8021758" cy="755967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/>
          <a:srcRect b="1314"/>
          <a:stretch/>
        </p:blipFill>
        <p:spPr>
          <a:xfrm>
            <a:off x="2715141" y="-2"/>
            <a:ext cx="10724634" cy="7559677"/>
          </a:xfrm>
          <a:prstGeom prst="rect">
            <a:avLst/>
          </a:prstGeom>
        </p:spPr>
      </p:pic>
      <p:sp>
        <p:nvSpPr>
          <p:cNvPr id="15" name="Text Placeholder 1"/>
          <p:cNvSpPr txBox="1">
            <a:spLocks/>
          </p:cNvSpPr>
          <p:nvPr/>
        </p:nvSpPr>
        <p:spPr>
          <a:xfrm>
            <a:off x="2733429" y="423373"/>
            <a:ext cx="10132179" cy="25632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defTabSz="1007943">
              <a:lnSpc>
                <a:spcPct val="90000"/>
              </a:lnSpc>
              <a:spcBef>
                <a:spcPct val="0"/>
              </a:spcBef>
              <a:buNone/>
              <a:defRPr sz="4400" b="1" baseline="0">
                <a:latin typeface="+mj-lt"/>
                <a:ea typeface="+mj-ea"/>
                <a:cs typeface="+mj-cs"/>
              </a:defRPr>
            </a:lvl1pPr>
          </a:lstStyle>
          <a:p>
            <a:endParaRPr lang="ru-RU" sz="5500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2504" t="33883" r="4583" b="60650"/>
          <a:stretch/>
        </p:blipFill>
        <p:spPr>
          <a:xfrm>
            <a:off x="2638425" y="3242599"/>
            <a:ext cx="10801350" cy="1700876"/>
          </a:xfrm>
          <a:prstGeom prst="rect">
            <a:avLst/>
          </a:prstGeom>
        </p:spPr>
      </p:pic>
      <p:sp>
        <p:nvSpPr>
          <p:cNvPr id="14" name="Заголовок 2"/>
          <p:cNvSpPr txBox="1">
            <a:spLocks/>
          </p:cNvSpPr>
          <p:nvPr/>
        </p:nvSpPr>
        <p:spPr>
          <a:xfrm>
            <a:off x="2889191" y="3320655"/>
            <a:ext cx="9664759" cy="1508520"/>
          </a:xfrm>
          <a:prstGeom prst="rect">
            <a:avLst/>
          </a:prstGeom>
          <a:noFill/>
          <a:effectLst/>
        </p:spPr>
        <p:txBody>
          <a:bodyPr vert="horz" lIns="0" tIns="0" rIns="0" bIns="0" rtlCol="0" anchor="ctr">
            <a:noAutofit/>
          </a:bodyPr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1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200" dirty="0" smtClean="0"/>
              <a:t>ПРОИЗВОДСТВЕННАЯ СИСТЕМА ППК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0696406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87897" y="1148099"/>
            <a:ext cx="4550147" cy="57832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AC06A-BEEB-4D89-A4A8-D713B351D9C3}" type="slidenum">
              <a:rPr lang="ru-RU" smtClean="0">
                <a:solidFill>
                  <a:schemeClr val="bg1"/>
                </a:solidFill>
              </a:rPr>
              <a:pPr/>
              <a:t>10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09442" y="211281"/>
            <a:ext cx="1383912" cy="566977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754350" y="381928"/>
            <a:ext cx="9343162" cy="2306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360000" tIns="45720" rIns="91440" bIns="45720" rtlCol="0" anchor="ctr">
            <a:noAutofit/>
          </a:bodyPr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>
                <a:solidFill>
                  <a:schemeClr val="bg1"/>
                </a:solidFill>
                <a:latin typeface="Montserrat" panose="00000500000000000000" pitchFamily="2" charset="-52"/>
              </a:rPr>
              <a:t>Доски визуализации</a:t>
            </a:r>
            <a:endParaRPr lang="ru-RU" sz="1600" b="1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8" name="Номер слайда 2"/>
          <p:cNvSpPr txBox="1">
            <a:spLocks/>
          </p:cNvSpPr>
          <p:nvPr/>
        </p:nvSpPr>
        <p:spPr>
          <a:xfrm>
            <a:off x="12373616" y="7220178"/>
            <a:ext cx="500338" cy="2437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179" fontAlgn="base">
              <a:spcBef>
                <a:spcPct val="0"/>
              </a:spcBef>
              <a:spcAft>
                <a:spcPct val="0"/>
              </a:spcAft>
            </a:pPr>
            <a:fld id="{9F587643-1B88-42AF-9ED5-2D3C283FD72D}" type="slidenum">
              <a:rPr lang="ru-RU" sz="1617" smtClean="0">
                <a:solidFill>
                  <a:srgbClr val="2A5577"/>
                </a:solidFill>
                <a:latin typeface="Montserrat" panose="00000500000000000000" pitchFamily="2" charset="-52"/>
              </a:rPr>
              <a:pPr defTabSz="914179"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ru-RU" sz="1617" dirty="0">
              <a:solidFill>
                <a:srgbClr val="2A5577"/>
              </a:solidFill>
              <a:latin typeface="Montserrat" panose="00000500000000000000" pitchFamily="2" charset="-52"/>
            </a:endParaRPr>
          </a:p>
        </p:txBody>
      </p:sp>
      <p:sp>
        <p:nvSpPr>
          <p:cNvPr id="10" name="Arrow: Right 6"/>
          <p:cNvSpPr/>
          <p:nvPr/>
        </p:nvSpPr>
        <p:spPr>
          <a:xfrm>
            <a:off x="3983837" y="2671904"/>
            <a:ext cx="1129826" cy="1415274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 anchor="ctr">
            <a:noAutofit/>
          </a:bodyPr>
          <a:lstStyle/>
          <a:p>
            <a:pPr marL="132999" algn="ctr" defTabSz="1343985">
              <a:buSzPct val="120000"/>
              <a:defRPr/>
            </a:pPr>
            <a:r>
              <a:rPr lang="ru-RU" altLang="en-US" sz="2058" b="1" i="1" kern="0" dirty="0">
                <a:solidFill>
                  <a:srgbClr val="000000"/>
                </a:solidFill>
                <a:latin typeface="Montserrat" panose="00000500000000000000" pitchFamily="2" charset="-52"/>
              </a:rPr>
              <a:t>чтобы</a:t>
            </a:r>
          </a:p>
        </p:txBody>
      </p:sp>
      <p:sp>
        <p:nvSpPr>
          <p:cNvPr id="11" name="Arrow: Right 34"/>
          <p:cNvSpPr/>
          <p:nvPr/>
        </p:nvSpPr>
        <p:spPr>
          <a:xfrm>
            <a:off x="8440816" y="2671904"/>
            <a:ext cx="1129826" cy="1415274"/>
          </a:xfrm>
          <a:prstGeom prst="rightArrow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none" rtlCol="0" anchor="ctr">
            <a:noAutofit/>
          </a:bodyPr>
          <a:lstStyle/>
          <a:p>
            <a:pPr marL="132999" algn="ctr" defTabSz="1343985">
              <a:buSzPct val="120000"/>
              <a:defRPr/>
            </a:pPr>
            <a:r>
              <a:rPr lang="ru-RU" altLang="en-US" sz="2058" b="1" i="1" kern="0" dirty="0">
                <a:solidFill>
                  <a:srgbClr val="000000"/>
                </a:solidFill>
                <a:latin typeface="Montserrat" panose="00000500000000000000" pitchFamily="2" charset="-52"/>
              </a:rPr>
              <a:t>чтобы</a:t>
            </a:r>
          </a:p>
        </p:txBody>
      </p:sp>
      <p:sp>
        <p:nvSpPr>
          <p:cNvPr id="12" name="AutoShape 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5143300" y="2024163"/>
            <a:ext cx="3174667" cy="2710755"/>
          </a:xfrm>
          <a:custGeom>
            <a:avLst/>
            <a:gdLst>
              <a:gd name="connsiteX0" fmla="*/ 0 w 2880000"/>
              <a:gd name="connsiteY0" fmla="*/ 0 h 2459148"/>
              <a:gd name="connsiteX1" fmla="*/ 2880000 w 2880000"/>
              <a:gd name="connsiteY1" fmla="*/ 0 h 2459148"/>
              <a:gd name="connsiteX2" fmla="*/ 2880000 w 2880000"/>
              <a:gd name="connsiteY2" fmla="*/ 2459148 h 2459148"/>
              <a:gd name="connsiteX3" fmla="*/ 0 w 2880000"/>
              <a:gd name="connsiteY3" fmla="*/ 2459148 h 2459148"/>
              <a:gd name="connsiteX4" fmla="*/ 0 w 2880000"/>
              <a:gd name="connsiteY4" fmla="*/ 0 h 2459148"/>
              <a:gd name="connsiteX0" fmla="*/ 0 w 2880000"/>
              <a:gd name="connsiteY0" fmla="*/ 0 h 2459148"/>
              <a:gd name="connsiteX1" fmla="*/ 2880000 w 2880000"/>
              <a:gd name="connsiteY1" fmla="*/ 0 h 2459148"/>
              <a:gd name="connsiteX2" fmla="*/ 2880000 w 2880000"/>
              <a:gd name="connsiteY2" fmla="*/ 2459148 h 2459148"/>
              <a:gd name="connsiteX3" fmla="*/ 0 w 2880000"/>
              <a:gd name="connsiteY3" fmla="*/ 2459148 h 2459148"/>
              <a:gd name="connsiteX4" fmla="*/ 91440 w 2880000"/>
              <a:gd name="connsiteY4" fmla="*/ 91440 h 2459148"/>
              <a:gd name="connsiteX0" fmla="*/ 0 w 2880000"/>
              <a:gd name="connsiteY0" fmla="*/ 0 h 2459148"/>
              <a:gd name="connsiteX1" fmla="*/ 2880000 w 2880000"/>
              <a:gd name="connsiteY1" fmla="*/ 0 h 2459148"/>
              <a:gd name="connsiteX2" fmla="*/ 2880000 w 2880000"/>
              <a:gd name="connsiteY2" fmla="*/ 2459148 h 2459148"/>
              <a:gd name="connsiteX3" fmla="*/ 0 w 2880000"/>
              <a:gd name="connsiteY3" fmla="*/ 2459148 h 2459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000" h="2459148">
                <a:moveTo>
                  <a:pt x="0" y="0"/>
                </a:moveTo>
                <a:lnTo>
                  <a:pt x="2880000" y="0"/>
                </a:lnTo>
                <a:lnTo>
                  <a:pt x="2880000" y="2459148"/>
                </a:lnTo>
                <a:lnTo>
                  <a:pt x="0" y="2459148"/>
                </a:lnTo>
              </a:path>
            </a:pathLst>
          </a:custGeom>
          <a:noFill/>
          <a:ln w="9525">
            <a:solidFill>
              <a:srgbClr val="0089DA"/>
            </a:solidFill>
            <a:miter lim="800000"/>
            <a:headEnd/>
            <a:tailEnd/>
          </a:ln>
          <a:effectLst/>
        </p:spPr>
        <p:txBody>
          <a:bodyPr wrap="square" lIns="39683" tIns="39683" rIns="39683" bIns="39683" anchor="t" anchorCtr="0"/>
          <a:lstStyle/>
          <a:p>
            <a:pPr algn="ctr" defTabSz="1343985">
              <a:buSzPct val="120000"/>
              <a:defRPr/>
            </a:pPr>
            <a:r>
              <a:rPr lang="ru-RU" altLang="en-US" sz="2058" b="1" kern="0" dirty="0">
                <a:solidFill>
                  <a:sysClr val="windowText" lastClr="000000"/>
                </a:solidFill>
                <a:latin typeface="Montserrat" panose="00000500000000000000" pitchFamily="2" charset="-52"/>
              </a:rPr>
              <a:t>ОПРЕДЕЛИТЬ УЗКИЕ МЕСТА И ОТМЕТИТЬ УСПЕХ</a:t>
            </a:r>
          </a:p>
        </p:txBody>
      </p:sp>
      <p:sp>
        <p:nvSpPr>
          <p:cNvPr id="13" name="Rectangle 4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9598704" y="2024163"/>
            <a:ext cx="3174667" cy="2710755"/>
          </a:xfrm>
          <a:custGeom>
            <a:avLst/>
            <a:gdLst>
              <a:gd name="connsiteX0" fmla="*/ 0 w 2880000"/>
              <a:gd name="connsiteY0" fmla="*/ 0 h 2459148"/>
              <a:gd name="connsiteX1" fmla="*/ 2880000 w 2880000"/>
              <a:gd name="connsiteY1" fmla="*/ 0 h 2459148"/>
              <a:gd name="connsiteX2" fmla="*/ 2880000 w 2880000"/>
              <a:gd name="connsiteY2" fmla="*/ 2459148 h 2459148"/>
              <a:gd name="connsiteX3" fmla="*/ 0 w 2880000"/>
              <a:gd name="connsiteY3" fmla="*/ 2459148 h 2459148"/>
              <a:gd name="connsiteX4" fmla="*/ 0 w 2880000"/>
              <a:gd name="connsiteY4" fmla="*/ 0 h 2459148"/>
              <a:gd name="connsiteX0" fmla="*/ 0 w 2880000"/>
              <a:gd name="connsiteY0" fmla="*/ 0 h 2459148"/>
              <a:gd name="connsiteX1" fmla="*/ 2880000 w 2880000"/>
              <a:gd name="connsiteY1" fmla="*/ 0 h 2459148"/>
              <a:gd name="connsiteX2" fmla="*/ 2880000 w 2880000"/>
              <a:gd name="connsiteY2" fmla="*/ 2459148 h 2459148"/>
              <a:gd name="connsiteX3" fmla="*/ 0 w 2880000"/>
              <a:gd name="connsiteY3" fmla="*/ 2459148 h 2459148"/>
              <a:gd name="connsiteX4" fmla="*/ 91440 w 2880000"/>
              <a:gd name="connsiteY4" fmla="*/ 91440 h 2459148"/>
              <a:gd name="connsiteX0" fmla="*/ 0 w 2880000"/>
              <a:gd name="connsiteY0" fmla="*/ 0 h 2459148"/>
              <a:gd name="connsiteX1" fmla="*/ 2880000 w 2880000"/>
              <a:gd name="connsiteY1" fmla="*/ 0 h 2459148"/>
              <a:gd name="connsiteX2" fmla="*/ 2880000 w 2880000"/>
              <a:gd name="connsiteY2" fmla="*/ 2459148 h 2459148"/>
              <a:gd name="connsiteX3" fmla="*/ 0 w 2880000"/>
              <a:gd name="connsiteY3" fmla="*/ 2459148 h 2459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000" h="2459148">
                <a:moveTo>
                  <a:pt x="0" y="0"/>
                </a:moveTo>
                <a:lnTo>
                  <a:pt x="2880000" y="0"/>
                </a:lnTo>
                <a:lnTo>
                  <a:pt x="2880000" y="2459148"/>
                </a:lnTo>
                <a:lnTo>
                  <a:pt x="0" y="2459148"/>
                </a:lnTo>
              </a:path>
            </a:pathLst>
          </a:custGeom>
          <a:noFill/>
          <a:ln w="9525">
            <a:solidFill>
              <a:srgbClr val="0089DA"/>
            </a:solidFill>
            <a:miter lim="800000"/>
            <a:headEnd/>
            <a:tailEnd/>
          </a:ln>
          <a:effectLst/>
        </p:spPr>
        <p:txBody>
          <a:bodyPr wrap="square" lIns="39683" tIns="39683" rIns="39683" bIns="39683" anchor="t" anchorCtr="0"/>
          <a:lstStyle/>
          <a:p>
            <a:pPr algn="ctr" defTabSz="1343985">
              <a:buSzPct val="120000"/>
              <a:defRPr/>
            </a:pPr>
            <a:r>
              <a:rPr lang="ru-RU" altLang="en-US" sz="2058" b="1" kern="0" dirty="0">
                <a:solidFill>
                  <a:sysClr val="windowText" lastClr="000000"/>
                </a:solidFill>
                <a:latin typeface="Montserrat" panose="00000500000000000000" pitchFamily="2" charset="-52"/>
              </a:rPr>
              <a:t>ОБСУДИТЬ</a:t>
            </a:r>
          </a:p>
          <a:p>
            <a:pPr algn="ctr" defTabSz="1343985">
              <a:buSzPct val="120000"/>
              <a:defRPr/>
            </a:pPr>
            <a:r>
              <a:rPr lang="ru-RU" altLang="en-US" sz="2058" b="1" kern="0" dirty="0">
                <a:solidFill>
                  <a:sysClr val="windowText" lastClr="000000"/>
                </a:solidFill>
                <a:latin typeface="Montserrat" panose="00000500000000000000" pitchFamily="2" charset="-52"/>
              </a:rPr>
              <a:t>И НАЙТИ РЕШЕНИЕ </a:t>
            </a:r>
          </a:p>
        </p:txBody>
      </p:sp>
      <p:sp>
        <p:nvSpPr>
          <p:cNvPr id="14" name="AutoShape 6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687897" y="2024163"/>
            <a:ext cx="3174667" cy="2710755"/>
          </a:xfrm>
          <a:custGeom>
            <a:avLst/>
            <a:gdLst>
              <a:gd name="connsiteX0" fmla="*/ 0 w 2880000"/>
              <a:gd name="connsiteY0" fmla="*/ 0 h 2459148"/>
              <a:gd name="connsiteX1" fmla="*/ 2880000 w 2880000"/>
              <a:gd name="connsiteY1" fmla="*/ 0 h 2459148"/>
              <a:gd name="connsiteX2" fmla="*/ 2880000 w 2880000"/>
              <a:gd name="connsiteY2" fmla="*/ 2459148 h 2459148"/>
              <a:gd name="connsiteX3" fmla="*/ 0 w 2880000"/>
              <a:gd name="connsiteY3" fmla="*/ 2459148 h 2459148"/>
              <a:gd name="connsiteX4" fmla="*/ 0 w 2880000"/>
              <a:gd name="connsiteY4" fmla="*/ 0 h 2459148"/>
              <a:gd name="connsiteX0" fmla="*/ 0 w 2880000"/>
              <a:gd name="connsiteY0" fmla="*/ 0 h 2459148"/>
              <a:gd name="connsiteX1" fmla="*/ 2880000 w 2880000"/>
              <a:gd name="connsiteY1" fmla="*/ 0 h 2459148"/>
              <a:gd name="connsiteX2" fmla="*/ 2880000 w 2880000"/>
              <a:gd name="connsiteY2" fmla="*/ 2459148 h 2459148"/>
              <a:gd name="connsiteX3" fmla="*/ 0 w 2880000"/>
              <a:gd name="connsiteY3" fmla="*/ 2459148 h 2459148"/>
              <a:gd name="connsiteX4" fmla="*/ 91440 w 2880000"/>
              <a:gd name="connsiteY4" fmla="*/ 91440 h 2459148"/>
              <a:gd name="connsiteX0" fmla="*/ 0 w 2880000"/>
              <a:gd name="connsiteY0" fmla="*/ 0 h 2459148"/>
              <a:gd name="connsiteX1" fmla="*/ 2880000 w 2880000"/>
              <a:gd name="connsiteY1" fmla="*/ 0 h 2459148"/>
              <a:gd name="connsiteX2" fmla="*/ 2880000 w 2880000"/>
              <a:gd name="connsiteY2" fmla="*/ 2459148 h 2459148"/>
              <a:gd name="connsiteX3" fmla="*/ 0 w 2880000"/>
              <a:gd name="connsiteY3" fmla="*/ 2459148 h 2459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000" h="2459148">
                <a:moveTo>
                  <a:pt x="0" y="0"/>
                </a:moveTo>
                <a:lnTo>
                  <a:pt x="2880000" y="0"/>
                </a:lnTo>
                <a:lnTo>
                  <a:pt x="2880000" y="2459148"/>
                </a:lnTo>
                <a:lnTo>
                  <a:pt x="0" y="2459148"/>
                </a:lnTo>
              </a:path>
            </a:pathLst>
          </a:custGeom>
          <a:noFill/>
          <a:ln w="9525">
            <a:solidFill>
              <a:srgbClr val="0089DA"/>
            </a:solidFill>
            <a:miter lim="800000"/>
            <a:headEnd/>
            <a:tailEnd/>
          </a:ln>
          <a:effectLst/>
        </p:spPr>
        <p:txBody>
          <a:bodyPr wrap="square" lIns="39683" tIns="39683" rIns="39683" bIns="39683" anchor="t" anchorCtr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43985" eaLnBrk="1" hangingPunct="1">
              <a:buSzPct val="120000"/>
              <a:defRPr/>
            </a:pPr>
            <a:r>
              <a:rPr lang="ru-RU" altLang="en-US" sz="2058" b="1" kern="0" dirty="0">
                <a:solidFill>
                  <a:sysClr val="windowText" lastClr="000000"/>
                </a:solidFill>
                <a:latin typeface="Montserrat" panose="00000500000000000000" pitchFamily="2" charset="-52"/>
              </a:rPr>
              <a:t>ПЕРЕДАТЬ  ВАЖНУЮ  </a:t>
            </a:r>
          </a:p>
          <a:p>
            <a:pPr algn="ctr" defTabSz="1343985" eaLnBrk="1" hangingPunct="1">
              <a:buSzPct val="120000"/>
              <a:defRPr/>
            </a:pPr>
            <a:r>
              <a:rPr lang="ru-RU" altLang="en-US" sz="2058" b="1" kern="0" dirty="0">
                <a:solidFill>
                  <a:sysClr val="windowText" lastClr="000000"/>
                </a:solidFill>
                <a:latin typeface="Montserrat" panose="00000500000000000000" pitchFamily="2" charset="-52"/>
              </a:rPr>
              <a:t>ИНФОРМАЦИЮ</a:t>
            </a:r>
          </a:p>
        </p:txBody>
      </p:sp>
      <p:grpSp>
        <p:nvGrpSpPr>
          <p:cNvPr id="15" name="Group 10"/>
          <p:cNvGrpSpPr/>
          <p:nvPr/>
        </p:nvGrpSpPr>
        <p:grpSpPr>
          <a:xfrm>
            <a:off x="10699721" y="3171237"/>
            <a:ext cx="972633" cy="1060280"/>
            <a:chOff x="9542463" y="1185863"/>
            <a:chExt cx="4721225" cy="5146675"/>
          </a:xfrm>
          <a:solidFill>
            <a:srgbClr val="F56300"/>
          </a:solidFill>
        </p:grpSpPr>
        <p:sp>
          <p:nvSpPr>
            <p:cNvPr id="16" name="Freeform 8"/>
            <p:cNvSpPr>
              <a:spLocks/>
            </p:cNvSpPr>
            <p:nvPr/>
          </p:nvSpPr>
          <p:spPr bwMode="auto">
            <a:xfrm>
              <a:off x="12547601" y="2089151"/>
              <a:ext cx="1052513" cy="1054100"/>
            </a:xfrm>
            <a:custGeom>
              <a:avLst/>
              <a:gdLst>
                <a:gd name="T0" fmla="*/ 663 w 1326"/>
                <a:gd name="T1" fmla="*/ 0 h 1329"/>
                <a:gd name="T2" fmla="*/ 752 w 1326"/>
                <a:gd name="T3" fmla="*/ 6 h 1329"/>
                <a:gd name="T4" fmla="*/ 839 w 1326"/>
                <a:gd name="T5" fmla="*/ 24 h 1329"/>
                <a:gd name="T6" fmla="*/ 920 w 1326"/>
                <a:gd name="T7" fmla="*/ 53 h 1329"/>
                <a:gd name="T8" fmla="*/ 997 w 1326"/>
                <a:gd name="T9" fmla="*/ 91 h 1329"/>
                <a:gd name="T10" fmla="*/ 1068 w 1326"/>
                <a:gd name="T11" fmla="*/ 140 h 1329"/>
                <a:gd name="T12" fmla="*/ 1131 w 1326"/>
                <a:gd name="T13" fmla="*/ 196 h 1329"/>
                <a:gd name="T14" fmla="*/ 1188 w 1326"/>
                <a:gd name="T15" fmla="*/ 259 h 1329"/>
                <a:gd name="T16" fmla="*/ 1236 w 1326"/>
                <a:gd name="T17" fmla="*/ 330 h 1329"/>
                <a:gd name="T18" fmla="*/ 1273 w 1326"/>
                <a:gd name="T19" fmla="*/ 407 h 1329"/>
                <a:gd name="T20" fmla="*/ 1303 w 1326"/>
                <a:gd name="T21" fmla="*/ 488 h 1329"/>
                <a:gd name="T22" fmla="*/ 1320 w 1326"/>
                <a:gd name="T23" fmla="*/ 575 h 1329"/>
                <a:gd name="T24" fmla="*/ 1326 w 1326"/>
                <a:gd name="T25" fmla="*/ 664 h 1329"/>
                <a:gd name="T26" fmla="*/ 1320 w 1326"/>
                <a:gd name="T27" fmla="*/ 754 h 1329"/>
                <a:gd name="T28" fmla="*/ 1303 w 1326"/>
                <a:gd name="T29" fmla="*/ 841 h 1329"/>
                <a:gd name="T30" fmla="*/ 1273 w 1326"/>
                <a:gd name="T31" fmla="*/ 922 h 1329"/>
                <a:gd name="T32" fmla="*/ 1236 w 1326"/>
                <a:gd name="T33" fmla="*/ 999 h 1329"/>
                <a:gd name="T34" fmla="*/ 1188 w 1326"/>
                <a:gd name="T35" fmla="*/ 1070 h 1329"/>
                <a:gd name="T36" fmla="*/ 1131 w 1326"/>
                <a:gd name="T37" fmla="*/ 1134 h 1329"/>
                <a:gd name="T38" fmla="*/ 1068 w 1326"/>
                <a:gd name="T39" fmla="*/ 1189 h 1329"/>
                <a:gd name="T40" fmla="*/ 997 w 1326"/>
                <a:gd name="T41" fmla="*/ 1238 h 1329"/>
                <a:gd name="T42" fmla="*/ 920 w 1326"/>
                <a:gd name="T43" fmla="*/ 1276 h 1329"/>
                <a:gd name="T44" fmla="*/ 839 w 1326"/>
                <a:gd name="T45" fmla="*/ 1305 h 1329"/>
                <a:gd name="T46" fmla="*/ 752 w 1326"/>
                <a:gd name="T47" fmla="*/ 1321 h 1329"/>
                <a:gd name="T48" fmla="*/ 663 w 1326"/>
                <a:gd name="T49" fmla="*/ 1329 h 1329"/>
                <a:gd name="T50" fmla="*/ 572 w 1326"/>
                <a:gd name="T51" fmla="*/ 1321 h 1329"/>
                <a:gd name="T52" fmla="*/ 486 w 1326"/>
                <a:gd name="T53" fmla="*/ 1305 h 1329"/>
                <a:gd name="T54" fmla="*/ 405 w 1326"/>
                <a:gd name="T55" fmla="*/ 1276 h 1329"/>
                <a:gd name="T56" fmla="*/ 328 w 1326"/>
                <a:gd name="T57" fmla="*/ 1238 h 1329"/>
                <a:gd name="T58" fmla="*/ 257 w 1326"/>
                <a:gd name="T59" fmla="*/ 1189 h 1329"/>
                <a:gd name="T60" fmla="*/ 194 w 1326"/>
                <a:gd name="T61" fmla="*/ 1134 h 1329"/>
                <a:gd name="T62" fmla="*/ 138 w 1326"/>
                <a:gd name="T63" fmla="*/ 1070 h 1329"/>
                <a:gd name="T64" fmla="*/ 91 w 1326"/>
                <a:gd name="T65" fmla="*/ 999 h 1329"/>
                <a:gd name="T66" fmla="*/ 51 w 1326"/>
                <a:gd name="T67" fmla="*/ 922 h 1329"/>
                <a:gd name="T68" fmla="*/ 24 w 1326"/>
                <a:gd name="T69" fmla="*/ 841 h 1329"/>
                <a:gd name="T70" fmla="*/ 6 w 1326"/>
                <a:gd name="T71" fmla="*/ 754 h 1329"/>
                <a:gd name="T72" fmla="*/ 0 w 1326"/>
                <a:gd name="T73" fmla="*/ 664 h 1329"/>
                <a:gd name="T74" fmla="*/ 6 w 1326"/>
                <a:gd name="T75" fmla="*/ 575 h 1329"/>
                <a:gd name="T76" fmla="*/ 24 w 1326"/>
                <a:gd name="T77" fmla="*/ 488 h 1329"/>
                <a:gd name="T78" fmla="*/ 51 w 1326"/>
                <a:gd name="T79" fmla="*/ 407 h 1329"/>
                <a:gd name="T80" fmla="*/ 91 w 1326"/>
                <a:gd name="T81" fmla="*/ 330 h 1329"/>
                <a:gd name="T82" fmla="*/ 138 w 1326"/>
                <a:gd name="T83" fmla="*/ 259 h 1329"/>
                <a:gd name="T84" fmla="*/ 194 w 1326"/>
                <a:gd name="T85" fmla="*/ 196 h 1329"/>
                <a:gd name="T86" fmla="*/ 257 w 1326"/>
                <a:gd name="T87" fmla="*/ 140 h 1329"/>
                <a:gd name="T88" fmla="*/ 328 w 1326"/>
                <a:gd name="T89" fmla="*/ 91 h 1329"/>
                <a:gd name="T90" fmla="*/ 405 w 1326"/>
                <a:gd name="T91" fmla="*/ 53 h 1329"/>
                <a:gd name="T92" fmla="*/ 486 w 1326"/>
                <a:gd name="T93" fmla="*/ 24 h 1329"/>
                <a:gd name="T94" fmla="*/ 572 w 1326"/>
                <a:gd name="T95" fmla="*/ 6 h 1329"/>
                <a:gd name="T96" fmla="*/ 663 w 1326"/>
                <a:gd name="T97" fmla="*/ 0 h 1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326" h="1329">
                  <a:moveTo>
                    <a:pt x="663" y="0"/>
                  </a:moveTo>
                  <a:lnTo>
                    <a:pt x="752" y="6"/>
                  </a:lnTo>
                  <a:lnTo>
                    <a:pt x="839" y="24"/>
                  </a:lnTo>
                  <a:lnTo>
                    <a:pt x="920" y="53"/>
                  </a:lnTo>
                  <a:lnTo>
                    <a:pt x="997" y="91"/>
                  </a:lnTo>
                  <a:lnTo>
                    <a:pt x="1068" y="140"/>
                  </a:lnTo>
                  <a:lnTo>
                    <a:pt x="1131" y="196"/>
                  </a:lnTo>
                  <a:lnTo>
                    <a:pt x="1188" y="259"/>
                  </a:lnTo>
                  <a:lnTo>
                    <a:pt x="1236" y="330"/>
                  </a:lnTo>
                  <a:lnTo>
                    <a:pt x="1273" y="407"/>
                  </a:lnTo>
                  <a:lnTo>
                    <a:pt x="1303" y="488"/>
                  </a:lnTo>
                  <a:lnTo>
                    <a:pt x="1320" y="575"/>
                  </a:lnTo>
                  <a:lnTo>
                    <a:pt x="1326" y="664"/>
                  </a:lnTo>
                  <a:lnTo>
                    <a:pt x="1320" y="754"/>
                  </a:lnTo>
                  <a:lnTo>
                    <a:pt x="1303" y="841"/>
                  </a:lnTo>
                  <a:lnTo>
                    <a:pt x="1273" y="922"/>
                  </a:lnTo>
                  <a:lnTo>
                    <a:pt x="1236" y="999"/>
                  </a:lnTo>
                  <a:lnTo>
                    <a:pt x="1188" y="1070"/>
                  </a:lnTo>
                  <a:lnTo>
                    <a:pt x="1131" y="1134"/>
                  </a:lnTo>
                  <a:lnTo>
                    <a:pt x="1068" y="1189"/>
                  </a:lnTo>
                  <a:lnTo>
                    <a:pt x="997" y="1238"/>
                  </a:lnTo>
                  <a:lnTo>
                    <a:pt x="920" y="1276"/>
                  </a:lnTo>
                  <a:lnTo>
                    <a:pt x="839" y="1305"/>
                  </a:lnTo>
                  <a:lnTo>
                    <a:pt x="752" y="1321"/>
                  </a:lnTo>
                  <a:lnTo>
                    <a:pt x="663" y="1329"/>
                  </a:lnTo>
                  <a:lnTo>
                    <a:pt x="572" y="1321"/>
                  </a:lnTo>
                  <a:lnTo>
                    <a:pt x="486" y="1305"/>
                  </a:lnTo>
                  <a:lnTo>
                    <a:pt x="405" y="1276"/>
                  </a:lnTo>
                  <a:lnTo>
                    <a:pt x="328" y="1238"/>
                  </a:lnTo>
                  <a:lnTo>
                    <a:pt x="257" y="1189"/>
                  </a:lnTo>
                  <a:lnTo>
                    <a:pt x="194" y="1134"/>
                  </a:lnTo>
                  <a:lnTo>
                    <a:pt x="138" y="1070"/>
                  </a:lnTo>
                  <a:lnTo>
                    <a:pt x="91" y="999"/>
                  </a:lnTo>
                  <a:lnTo>
                    <a:pt x="51" y="922"/>
                  </a:lnTo>
                  <a:lnTo>
                    <a:pt x="24" y="841"/>
                  </a:lnTo>
                  <a:lnTo>
                    <a:pt x="6" y="754"/>
                  </a:lnTo>
                  <a:lnTo>
                    <a:pt x="0" y="664"/>
                  </a:lnTo>
                  <a:lnTo>
                    <a:pt x="6" y="575"/>
                  </a:lnTo>
                  <a:lnTo>
                    <a:pt x="24" y="488"/>
                  </a:lnTo>
                  <a:lnTo>
                    <a:pt x="51" y="407"/>
                  </a:lnTo>
                  <a:lnTo>
                    <a:pt x="91" y="330"/>
                  </a:lnTo>
                  <a:lnTo>
                    <a:pt x="138" y="259"/>
                  </a:lnTo>
                  <a:lnTo>
                    <a:pt x="194" y="196"/>
                  </a:lnTo>
                  <a:lnTo>
                    <a:pt x="257" y="140"/>
                  </a:lnTo>
                  <a:lnTo>
                    <a:pt x="328" y="91"/>
                  </a:lnTo>
                  <a:lnTo>
                    <a:pt x="405" y="53"/>
                  </a:lnTo>
                  <a:lnTo>
                    <a:pt x="486" y="24"/>
                  </a:lnTo>
                  <a:lnTo>
                    <a:pt x="572" y="6"/>
                  </a:lnTo>
                  <a:lnTo>
                    <a:pt x="66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00796" tIns="50398" rIns="100796" bIns="50398" numCol="1" anchor="t" anchorCtr="0" compatLnSpc="1">
              <a:prstTxWarp prst="textNoShape">
                <a:avLst/>
              </a:prstTxWarp>
            </a:bodyPr>
            <a:lstStyle/>
            <a:p>
              <a:pPr defTabSz="1343985">
                <a:defRPr/>
              </a:pPr>
              <a:endParaRPr lang="ru-RU" sz="1764" kern="0" dirty="0">
                <a:solidFill>
                  <a:srgbClr val="535353"/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17" name="Freeform 9"/>
            <p:cNvSpPr>
              <a:spLocks noEditPoints="1"/>
            </p:cNvSpPr>
            <p:nvPr/>
          </p:nvSpPr>
          <p:spPr bwMode="auto">
            <a:xfrm>
              <a:off x="9542463" y="1185863"/>
              <a:ext cx="4721225" cy="5146675"/>
            </a:xfrm>
            <a:custGeom>
              <a:avLst/>
              <a:gdLst>
                <a:gd name="T0" fmla="*/ 3700 w 5948"/>
                <a:gd name="T1" fmla="*/ 730 h 6484"/>
                <a:gd name="T2" fmla="*/ 3683 w 5948"/>
                <a:gd name="T3" fmla="*/ 422 h 6484"/>
                <a:gd name="T4" fmla="*/ 2317 w 5948"/>
                <a:gd name="T5" fmla="*/ 403 h 6484"/>
                <a:gd name="T6" fmla="*/ 2236 w 5948"/>
                <a:gd name="T7" fmla="*/ 578 h 6484"/>
                <a:gd name="T8" fmla="*/ 2392 w 5948"/>
                <a:gd name="T9" fmla="*/ 409 h 6484"/>
                <a:gd name="T10" fmla="*/ 2893 w 5948"/>
                <a:gd name="T11" fmla="*/ 529 h 6484"/>
                <a:gd name="T12" fmla="*/ 2698 w 5948"/>
                <a:gd name="T13" fmla="*/ 557 h 6484"/>
                <a:gd name="T14" fmla="*/ 2792 w 5948"/>
                <a:gd name="T15" fmla="*/ 837 h 6484"/>
                <a:gd name="T16" fmla="*/ 2978 w 5948"/>
                <a:gd name="T17" fmla="*/ 794 h 6484"/>
                <a:gd name="T18" fmla="*/ 3160 w 5948"/>
                <a:gd name="T19" fmla="*/ 878 h 6484"/>
                <a:gd name="T20" fmla="*/ 3254 w 5948"/>
                <a:gd name="T21" fmla="*/ 588 h 6484"/>
                <a:gd name="T22" fmla="*/ 3217 w 5948"/>
                <a:gd name="T23" fmla="*/ 529 h 6484"/>
                <a:gd name="T24" fmla="*/ 2978 w 5948"/>
                <a:gd name="T25" fmla="*/ 351 h 6484"/>
                <a:gd name="T26" fmla="*/ 3659 w 5948"/>
                <a:gd name="T27" fmla="*/ 79 h 6484"/>
                <a:gd name="T28" fmla="*/ 3850 w 5948"/>
                <a:gd name="T29" fmla="*/ 434 h 6484"/>
                <a:gd name="T30" fmla="*/ 3748 w 5948"/>
                <a:gd name="T31" fmla="*/ 916 h 6484"/>
                <a:gd name="T32" fmla="*/ 3390 w 5948"/>
                <a:gd name="T33" fmla="*/ 1192 h 6484"/>
                <a:gd name="T34" fmla="*/ 3529 w 5948"/>
                <a:gd name="T35" fmla="*/ 1937 h 6484"/>
                <a:gd name="T36" fmla="*/ 3428 w 5948"/>
                <a:gd name="T37" fmla="*/ 2065 h 6484"/>
                <a:gd name="T38" fmla="*/ 4152 w 5948"/>
                <a:gd name="T39" fmla="*/ 2579 h 6484"/>
                <a:gd name="T40" fmla="*/ 4543 w 5948"/>
                <a:gd name="T41" fmla="*/ 2579 h 6484"/>
                <a:gd name="T42" fmla="*/ 4934 w 5948"/>
                <a:gd name="T43" fmla="*/ 2579 h 6484"/>
                <a:gd name="T44" fmla="*/ 5472 w 5948"/>
                <a:gd name="T45" fmla="*/ 3104 h 6484"/>
                <a:gd name="T46" fmla="*/ 5922 w 5948"/>
                <a:gd name="T47" fmla="*/ 3714 h 6484"/>
                <a:gd name="T48" fmla="*/ 5794 w 5948"/>
                <a:gd name="T49" fmla="*/ 4081 h 6484"/>
                <a:gd name="T50" fmla="*/ 5441 w 5948"/>
                <a:gd name="T51" fmla="*/ 3998 h 6484"/>
                <a:gd name="T52" fmla="*/ 5449 w 5948"/>
                <a:gd name="T53" fmla="*/ 5183 h 6484"/>
                <a:gd name="T54" fmla="*/ 5617 w 5948"/>
                <a:gd name="T55" fmla="*/ 6328 h 6484"/>
                <a:gd name="T56" fmla="*/ 5265 w 5948"/>
                <a:gd name="T57" fmla="*/ 6429 h 6484"/>
                <a:gd name="T58" fmla="*/ 4873 w 5948"/>
                <a:gd name="T59" fmla="*/ 5315 h 6484"/>
                <a:gd name="T60" fmla="*/ 4535 w 5948"/>
                <a:gd name="T61" fmla="*/ 5157 h 6484"/>
                <a:gd name="T62" fmla="*/ 4515 w 5948"/>
                <a:gd name="T63" fmla="*/ 6352 h 6484"/>
                <a:gd name="T64" fmla="*/ 4211 w 5948"/>
                <a:gd name="T65" fmla="*/ 6478 h 6484"/>
                <a:gd name="T66" fmla="*/ 3943 w 5948"/>
                <a:gd name="T67" fmla="*/ 5343 h 6484"/>
                <a:gd name="T68" fmla="*/ 3943 w 5948"/>
                <a:gd name="T69" fmla="*/ 3120 h 6484"/>
                <a:gd name="T70" fmla="*/ 2978 w 5948"/>
                <a:gd name="T71" fmla="*/ 2413 h 6484"/>
                <a:gd name="T72" fmla="*/ 1964 w 5948"/>
                <a:gd name="T73" fmla="*/ 3153 h 6484"/>
                <a:gd name="T74" fmla="*/ 1968 w 5948"/>
                <a:gd name="T75" fmla="*/ 5343 h 6484"/>
                <a:gd name="T76" fmla="*/ 1699 w 5948"/>
                <a:gd name="T77" fmla="*/ 6445 h 6484"/>
                <a:gd name="T78" fmla="*/ 1393 w 5948"/>
                <a:gd name="T79" fmla="*/ 6318 h 6484"/>
                <a:gd name="T80" fmla="*/ 1376 w 5948"/>
                <a:gd name="T81" fmla="*/ 5157 h 6484"/>
                <a:gd name="T82" fmla="*/ 783 w 5948"/>
                <a:gd name="T83" fmla="*/ 6348 h 6484"/>
                <a:gd name="T84" fmla="*/ 414 w 5948"/>
                <a:gd name="T85" fmla="*/ 6409 h 6484"/>
                <a:gd name="T86" fmla="*/ 667 w 5948"/>
                <a:gd name="T87" fmla="*/ 4221 h 6484"/>
                <a:gd name="T88" fmla="*/ 237 w 5948"/>
                <a:gd name="T89" fmla="*/ 4111 h 6484"/>
                <a:gd name="T90" fmla="*/ 0 w 5948"/>
                <a:gd name="T91" fmla="*/ 3821 h 6484"/>
                <a:gd name="T92" fmla="*/ 412 w 5948"/>
                <a:gd name="T93" fmla="*/ 3185 h 6484"/>
                <a:gd name="T94" fmla="*/ 983 w 5948"/>
                <a:gd name="T95" fmla="*/ 2583 h 6484"/>
                <a:gd name="T96" fmla="*/ 1293 w 5948"/>
                <a:gd name="T97" fmla="*/ 2579 h 6484"/>
                <a:gd name="T98" fmla="*/ 1752 w 5948"/>
                <a:gd name="T99" fmla="*/ 2579 h 6484"/>
                <a:gd name="T100" fmla="*/ 2467 w 5948"/>
                <a:gd name="T101" fmla="*/ 2118 h 6484"/>
                <a:gd name="T102" fmla="*/ 2455 w 5948"/>
                <a:gd name="T103" fmla="*/ 1972 h 6484"/>
                <a:gd name="T104" fmla="*/ 2759 w 5948"/>
                <a:gd name="T105" fmla="*/ 1625 h 6484"/>
                <a:gd name="T106" fmla="*/ 2311 w 5948"/>
                <a:gd name="T107" fmla="*/ 983 h 6484"/>
                <a:gd name="T108" fmla="*/ 2088 w 5948"/>
                <a:gd name="T109" fmla="*/ 561 h 6484"/>
                <a:gd name="T110" fmla="*/ 2291 w 5948"/>
                <a:gd name="T111" fmla="*/ 256 h 6484"/>
                <a:gd name="T112" fmla="*/ 2360 w 5948"/>
                <a:gd name="T113" fmla="*/ 0 h 6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948" h="6484">
                  <a:moveTo>
                    <a:pt x="3606" y="401"/>
                  </a:moveTo>
                  <a:lnTo>
                    <a:pt x="3570" y="403"/>
                  </a:lnTo>
                  <a:lnTo>
                    <a:pt x="3564" y="409"/>
                  </a:lnTo>
                  <a:lnTo>
                    <a:pt x="3564" y="855"/>
                  </a:lnTo>
                  <a:lnTo>
                    <a:pt x="3608" y="835"/>
                  </a:lnTo>
                  <a:lnTo>
                    <a:pt x="3645" y="807"/>
                  </a:lnTo>
                  <a:lnTo>
                    <a:pt x="3677" y="772"/>
                  </a:lnTo>
                  <a:lnTo>
                    <a:pt x="3700" y="730"/>
                  </a:lnTo>
                  <a:lnTo>
                    <a:pt x="3716" y="685"/>
                  </a:lnTo>
                  <a:lnTo>
                    <a:pt x="3720" y="636"/>
                  </a:lnTo>
                  <a:lnTo>
                    <a:pt x="3720" y="578"/>
                  </a:lnTo>
                  <a:lnTo>
                    <a:pt x="3716" y="529"/>
                  </a:lnTo>
                  <a:lnTo>
                    <a:pt x="3710" y="491"/>
                  </a:lnTo>
                  <a:lnTo>
                    <a:pt x="3702" y="462"/>
                  </a:lnTo>
                  <a:lnTo>
                    <a:pt x="3692" y="440"/>
                  </a:lnTo>
                  <a:lnTo>
                    <a:pt x="3683" y="422"/>
                  </a:lnTo>
                  <a:lnTo>
                    <a:pt x="3669" y="412"/>
                  </a:lnTo>
                  <a:lnTo>
                    <a:pt x="3655" y="407"/>
                  </a:lnTo>
                  <a:lnTo>
                    <a:pt x="3639" y="403"/>
                  </a:lnTo>
                  <a:lnTo>
                    <a:pt x="3623" y="401"/>
                  </a:lnTo>
                  <a:lnTo>
                    <a:pt x="3606" y="401"/>
                  </a:lnTo>
                  <a:close/>
                  <a:moveTo>
                    <a:pt x="2350" y="401"/>
                  </a:moveTo>
                  <a:lnTo>
                    <a:pt x="2333" y="401"/>
                  </a:lnTo>
                  <a:lnTo>
                    <a:pt x="2317" y="403"/>
                  </a:lnTo>
                  <a:lnTo>
                    <a:pt x="2301" y="407"/>
                  </a:lnTo>
                  <a:lnTo>
                    <a:pt x="2287" y="412"/>
                  </a:lnTo>
                  <a:lnTo>
                    <a:pt x="2275" y="422"/>
                  </a:lnTo>
                  <a:lnTo>
                    <a:pt x="2264" y="440"/>
                  </a:lnTo>
                  <a:lnTo>
                    <a:pt x="2254" y="462"/>
                  </a:lnTo>
                  <a:lnTo>
                    <a:pt x="2246" y="491"/>
                  </a:lnTo>
                  <a:lnTo>
                    <a:pt x="2240" y="529"/>
                  </a:lnTo>
                  <a:lnTo>
                    <a:pt x="2236" y="578"/>
                  </a:lnTo>
                  <a:lnTo>
                    <a:pt x="2236" y="636"/>
                  </a:lnTo>
                  <a:lnTo>
                    <a:pt x="2242" y="685"/>
                  </a:lnTo>
                  <a:lnTo>
                    <a:pt x="2256" y="730"/>
                  </a:lnTo>
                  <a:lnTo>
                    <a:pt x="2279" y="772"/>
                  </a:lnTo>
                  <a:lnTo>
                    <a:pt x="2311" y="807"/>
                  </a:lnTo>
                  <a:lnTo>
                    <a:pt x="2348" y="835"/>
                  </a:lnTo>
                  <a:lnTo>
                    <a:pt x="2392" y="855"/>
                  </a:lnTo>
                  <a:lnTo>
                    <a:pt x="2392" y="409"/>
                  </a:lnTo>
                  <a:lnTo>
                    <a:pt x="2388" y="403"/>
                  </a:lnTo>
                  <a:lnTo>
                    <a:pt x="2350" y="401"/>
                  </a:lnTo>
                  <a:close/>
                  <a:moveTo>
                    <a:pt x="2978" y="351"/>
                  </a:moveTo>
                  <a:lnTo>
                    <a:pt x="2970" y="353"/>
                  </a:lnTo>
                  <a:lnTo>
                    <a:pt x="2960" y="357"/>
                  </a:lnTo>
                  <a:lnTo>
                    <a:pt x="2948" y="367"/>
                  </a:lnTo>
                  <a:lnTo>
                    <a:pt x="2940" y="385"/>
                  </a:lnTo>
                  <a:lnTo>
                    <a:pt x="2893" y="529"/>
                  </a:lnTo>
                  <a:lnTo>
                    <a:pt x="2893" y="529"/>
                  </a:lnTo>
                  <a:lnTo>
                    <a:pt x="2893" y="529"/>
                  </a:lnTo>
                  <a:lnTo>
                    <a:pt x="2739" y="529"/>
                  </a:lnTo>
                  <a:lnTo>
                    <a:pt x="2723" y="531"/>
                  </a:lnTo>
                  <a:lnTo>
                    <a:pt x="2712" y="537"/>
                  </a:lnTo>
                  <a:lnTo>
                    <a:pt x="2704" y="545"/>
                  </a:lnTo>
                  <a:lnTo>
                    <a:pt x="2700" y="551"/>
                  </a:lnTo>
                  <a:lnTo>
                    <a:pt x="2698" y="557"/>
                  </a:lnTo>
                  <a:lnTo>
                    <a:pt x="2696" y="563"/>
                  </a:lnTo>
                  <a:lnTo>
                    <a:pt x="2696" y="574"/>
                  </a:lnTo>
                  <a:lnTo>
                    <a:pt x="2702" y="588"/>
                  </a:lnTo>
                  <a:lnTo>
                    <a:pt x="2716" y="602"/>
                  </a:lnTo>
                  <a:lnTo>
                    <a:pt x="2838" y="691"/>
                  </a:lnTo>
                  <a:lnTo>
                    <a:pt x="2840" y="693"/>
                  </a:lnTo>
                  <a:lnTo>
                    <a:pt x="2840" y="693"/>
                  </a:lnTo>
                  <a:lnTo>
                    <a:pt x="2792" y="837"/>
                  </a:lnTo>
                  <a:lnTo>
                    <a:pt x="2789" y="855"/>
                  </a:lnTo>
                  <a:lnTo>
                    <a:pt x="2792" y="869"/>
                  </a:lnTo>
                  <a:lnTo>
                    <a:pt x="2796" y="878"/>
                  </a:lnTo>
                  <a:lnTo>
                    <a:pt x="2808" y="888"/>
                  </a:lnTo>
                  <a:lnTo>
                    <a:pt x="2822" y="892"/>
                  </a:lnTo>
                  <a:lnTo>
                    <a:pt x="2838" y="890"/>
                  </a:lnTo>
                  <a:lnTo>
                    <a:pt x="2856" y="882"/>
                  </a:lnTo>
                  <a:lnTo>
                    <a:pt x="2978" y="794"/>
                  </a:lnTo>
                  <a:lnTo>
                    <a:pt x="3102" y="882"/>
                  </a:lnTo>
                  <a:lnTo>
                    <a:pt x="3110" y="888"/>
                  </a:lnTo>
                  <a:lnTo>
                    <a:pt x="3120" y="892"/>
                  </a:lnTo>
                  <a:lnTo>
                    <a:pt x="3130" y="892"/>
                  </a:lnTo>
                  <a:lnTo>
                    <a:pt x="3138" y="892"/>
                  </a:lnTo>
                  <a:lnTo>
                    <a:pt x="3148" y="888"/>
                  </a:lnTo>
                  <a:lnTo>
                    <a:pt x="3154" y="884"/>
                  </a:lnTo>
                  <a:lnTo>
                    <a:pt x="3160" y="878"/>
                  </a:lnTo>
                  <a:lnTo>
                    <a:pt x="3165" y="869"/>
                  </a:lnTo>
                  <a:lnTo>
                    <a:pt x="3167" y="855"/>
                  </a:lnTo>
                  <a:lnTo>
                    <a:pt x="3163" y="837"/>
                  </a:lnTo>
                  <a:lnTo>
                    <a:pt x="3118" y="693"/>
                  </a:lnTo>
                  <a:lnTo>
                    <a:pt x="3118" y="693"/>
                  </a:lnTo>
                  <a:lnTo>
                    <a:pt x="3116" y="693"/>
                  </a:lnTo>
                  <a:lnTo>
                    <a:pt x="3240" y="602"/>
                  </a:lnTo>
                  <a:lnTo>
                    <a:pt x="3254" y="588"/>
                  </a:lnTo>
                  <a:lnTo>
                    <a:pt x="3260" y="574"/>
                  </a:lnTo>
                  <a:lnTo>
                    <a:pt x="3260" y="563"/>
                  </a:lnTo>
                  <a:lnTo>
                    <a:pt x="3258" y="557"/>
                  </a:lnTo>
                  <a:lnTo>
                    <a:pt x="3256" y="551"/>
                  </a:lnTo>
                  <a:lnTo>
                    <a:pt x="3252" y="545"/>
                  </a:lnTo>
                  <a:lnTo>
                    <a:pt x="3244" y="537"/>
                  </a:lnTo>
                  <a:lnTo>
                    <a:pt x="3233" y="531"/>
                  </a:lnTo>
                  <a:lnTo>
                    <a:pt x="3217" y="529"/>
                  </a:lnTo>
                  <a:lnTo>
                    <a:pt x="3065" y="529"/>
                  </a:lnTo>
                  <a:lnTo>
                    <a:pt x="3065" y="529"/>
                  </a:lnTo>
                  <a:lnTo>
                    <a:pt x="3065" y="529"/>
                  </a:lnTo>
                  <a:lnTo>
                    <a:pt x="3017" y="385"/>
                  </a:lnTo>
                  <a:lnTo>
                    <a:pt x="3008" y="367"/>
                  </a:lnTo>
                  <a:lnTo>
                    <a:pt x="2996" y="357"/>
                  </a:lnTo>
                  <a:lnTo>
                    <a:pt x="2986" y="353"/>
                  </a:lnTo>
                  <a:lnTo>
                    <a:pt x="2978" y="351"/>
                  </a:lnTo>
                  <a:close/>
                  <a:moveTo>
                    <a:pt x="2360" y="0"/>
                  </a:moveTo>
                  <a:lnTo>
                    <a:pt x="3596" y="0"/>
                  </a:lnTo>
                  <a:lnTo>
                    <a:pt x="3617" y="2"/>
                  </a:lnTo>
                  <a:lnTo>
                    <a:pt x="3635" y="10"/>
                  </a:lnTo>
                  <a:lnTo>
                    <a:pt x="3649" y="23"/>
                  </a:lnTo>
                  <a:lnTo>
                    <a:pt x="3657" y="41"/>
                  </a:lnTo>
                  <a:lnTo>
                    <a:pt x="3661" y="59"/>
                  </a:lnTo>
                  <a:lnTo>
                    <a:pt x="3659" y="79"/>
                  </a:lnTo>
                  <a:lnTo>
                    <a:pt x="3615" y="253"/>
                  </a:lnTo>
                  <a:lnTo>
                    <a:pt x="3667" y="256"/>
                  </a:lnTo>
                  <a:lnTo>
                    <a:pt x="3710" y="266"/>
                  </a:lnTo>
                  <a:lnTo>
                    <a:pt x="3750" y="286"/>
                  </a:lnTo>
                  <a:lnTo>
                    <a:pt x="3783" y="312"/>
                  </a:lnTo>
                  <a:lnTo>
                    <a:pt x="3811" y="345"/>
                  </a:lnTo>
                  <a:lnTo>
                    <a:pt x="3832" y="385"/>
                  </a:lnTo>
                  <a:lnTo>
                    <a:pt x="3850" y="434"/>
                  </a:lnTo>
                  <a:lnTo>
                    <a:pt x="3860" y="493"/>
                  </a:lnTo>
                  <a:lnTo>
                    <a:pt x="3868" y="561"/>
                  </a:lnTo>
                  <a:lnTo>
                    <a:pt x="3870" y="636"/>
                  </a:lnTo>
                  <a:lnTo>
                    <a:pt x="3864" y="701"/>
                  </a:lnTo>
                  <a:lnTo>
                    <a:pt x="3848" y="762"/>
                  </a:lnTo>
                  <a:lnTo>
                    <a:pt x="3823" y="819"/>
                  </a:lnTo>
                  <a:lnTo>
                    <a:pt x="3789" y="871"/>
                  </a:lnTo>
                  <a:lnTo>
                    <a:pt x="3748" y="916"/>
                  </a:lnTo>
                  <a:lnTo>
                    <a:pt x="3700" y="954"/>
                  </a:lnTo>
                  <a:lnTo>
                    <a:pt x="3645" y="983"/>
                  </a:lnTo>
                  <a:lnTo>
                    <a:pt x="3586" y="1005"/>
                  </a:lnTo>
                  <a:lnTo>
                    <a:pt x="3523" y="1015"/>
                  </a:lnTo>
                  <a:lnTo>
                    <a:pt x="3499" y="1068"/>
                  </a:lnTo>
                  <a:lnTo>
                    <a:pt x="3469" y="1117"/>
                  </a:lnTo>
                  <a:lnTo>
                    <a:pt x="3432" y="1159"/>
                  </a:lnTo>
                  <a:lnTo>
                    <a:pt x="3390" y="1192"/>
                  </a:lnTo>
                  <a:lnTo>
                    <a:pt x="3154" y="1350"/>
                  </a:lnTo>
                  <a:lnTo>
                    <a:pt x="3199" y="1625"/>
                  </a:lnTo>
                  <a:lnTo>
                    <a:pt x="3379" y="1625"/>
                  </a:lnTo>
                  <a:lnTo>
                    <a:pt x="3404" y="1629"/>
                  </a:lnTo>
                  <a:lnTo>
                    <a:pt x="3428" y="1643"/>
                  </a:lnTo>
                  <a:lnTo>
                    <a:pt x="3448" y="1662"/>
                  </a:lnTo>
                  <a:lnTo>
                    <a:pt x="3458" y="1686"/>
                  </a:lnTo>
                  <a:lnTo>
                    <a:pt x="3529" y="1937"/>
                  </a:lnTo>
                  <a:lnTo>
                    <a:pt x="3531" y="1957"/>
                  </a:lnTo>
                  <a:lnTo>
                    <a:pt x="3529" y="1972"/>
                  </a:lnTo>
                  <a:lnTo>
                    <a:pt x="3521" y="1988"/>
                  </a:lnTo>
                  <a:lnTo>
                    <a:pt x="3509" y="2000"/>
                  </a:lnTo>
                  <a:lnTo>
                    <a:pt x="3493" y="2006"/>
                  </a:lnTo>
                  <a:lnTo>
                    <a:pt x="3475" y="2008"/>
                  </a:lnTo>
                  <a:lnTo>
                    <a:pt x="3369" y="2008"/>
                  </a:lnTo>
                  <a:lnTo>
                    <a:pt x="3428" y="2065"/>
                  </a:lnTo>
                  <a:lnTo>
                    <a:pt x="3456" y="2091"/>
                  </a:lnTo>
                  <a:lnTo>
                    <a:pt x="3489" y="2118"/>
                  </a:lnTo>
                  <a:lnTo>
                    <a:pt x="3527" y="2150"/>
                  </a:lnTo>
                  <a:lnTo>
                    <a:pt x="3562" y="2178"/>
                  </a:lnTo>
                  <a:lnTo>
                    <a:pt x="3598" y="2205"/>
                  </a:lnTo>
                  <a:lnTo>
                    <a:pt x="3629" y="2227"/>
                  </a:lnTo>
                  <a:lnTo>
                    <a:pt x="4146" y="2579"/>
                  </a:lnTo>
                  <a:lnTo>
                    <a:pt x="4152" y="2579"/>
                  </a:lnTo>
                  <a:lnTo>
                    <a:pt x="4172" y="2579"/>
                  </a:lnTo>
                  <a:lnTo>
                    <a:pt x="4204" y="2579"/>
                  </a:lnTo>
                  <a:lnTo>
                    <a:pt x="4245" y="2579"/>
                  </a:lnTo>
                  <a:lnTo>
                    <a:pt x="4296" y="2579"/>
                  </a:lnTo>
                  <a:lnTo>
                    <a:pt x="4352" y="2579"/>
                  </a:lnTo>
                  <a:lnTo>
                    <a:pt x="4413" y="2579"/>
                  </a:lnTo>
                  <a:lnTo>
                    <a:pt x="4476" y="2579"/>
                  </a:lnTo>
                  <a:lnTo>
                    <a:pt x="4543" y="2579"/>
                  </a:lnTo>
                  <a:lnTo>
                    <a:pt x="4608" y="2579"/>
                  </a:lnTo>
                  <a:lnTo>
                    <a:pt x="4673" y="2579"/>
                  </a:lnTo>
                  <a:lnTo>
                    <a:pt x="4734" y="2579"/>
                  </a:lnTo>
                  <a:lnTo>
                    <a:pt x="4790" y="2579"/>
                  </a:lnTo>
                  <a:lnTo>
                    <a:pt x="4839" y="2579"/>
                  </a:lnTo>
                  <a:lnTo>
                    <a:pt x="4880" y="2579"/>
                  </a:lnTo>
                  <a:lnTo>
                    <a:pt x="4912" y="2579"/>
                  </a:lnTo>
                  <a:lnTo>
                    <a:pt x="4934" y="2579"/>
                  </a:lnTo>
                  <a:lnTo>
                    <a:pt x="4940" y="2579"/>
                  </a:lnTo>
                  <a:lnTo>
                    <a:pt x="4985" y="2583"/>
                  </a:lnTo>
                  <a:lnTo>
                    <a:pt x="5022" y="2592"/>
                  </a:lnTo>
                  <a:lnTo>
                    <a:pt x="5056" y="2608"/>
                  </a:lnTo>
                  <a:lnTo>
                    <a:pt x="5086" y="2630"/>
                  </a:lnTo>
                  <a:lnTo>
                    <a:pt x="5111" y="2654"/>
                  </a:lnTo>
                  <a:lnTo>
                    <a:pt x="5137" y="2683"/>
                  </a:lnTo>
                  <a:lnTo>
                    <a:pt x="5472" y="3104"/>
                  </a:lnTo>
                  <a:lnTo>
                    <a:pt x="5502" y="3141"/>
                  </a:lnTo>
                  <a:lnTo>
                    <a:pt x="5536" y="3183"/>
                  </a:lnTo>
                  <a:lnTo>
                    <a:pt x="5569" y="3228"/>
                  </a:lnTo>
                  <a:lnTo>
                    <a:pt x="5605" y="3274"/>
                  </a:lnTo>
                  <a:lnTo>
                    <a:pt x="5636" y="3317"/>
                  </a:lnTo>
                  <a:lnTo>
                    <a:pt x="5666" y="3355"/>
                  </a:lnTo>
                  <a:lnTo>
                    <a:pt x="5893" y="3667"/>
                  </a:lnTo>
                  <a:lnTo>
                    <a:pt x="5922" y="3714"/>
                  </a:lnTo>
                  <a:lnTo>
                    <a:pt x="5940" y="3765"/>
                  </a:lnTo>
                  <a:lnTo>
                    <a:pt x="5948" y="3819"/>
                  </a:lnTo>
                  <a:lnTo>
                    <a:pt x="5944" y="3874"/>
                  </a:lnTo>
                  <a:lnTo>
                    <a:pt x="5930" y="3929"/>
                  </a:lnTo>
                  <a:lnTo>
                    <a:pt x="5907" y="3979"/>
                  </a:lnTo>
                  <a:lnTo>
                    <a:pt x="5875" y="4022"/>
                  </a:lnTo>
                  <a:lnTo>
                    <a:pt x="5834" y="4057"/>
                  </a:lnTo>
                  <a:lnTo>
                    <a:pt x="5794" y="4081"/>
                  </a:lnTo>
                  <a:lnTo>
                    <a:pt x="5755" y="4099"/>
                  </a:lnTo>
                  <a:lnTo>
                    <a:pt x="5711" y="4109"/>
                  </a:lnTo>
                  <a:lnTo>
                    <a:pt x="5668" y="4113"/>
                  </a:lnTo>
                  <a:lnTo>
                    <a:pt x="5615" y="4107"/>
                  </a:lnTo>
                  <a:lnTo>
                    <a:pt x="5563" y="4093"/>
                  </a:lnTo>
                  <a:lnTo>
                    <a:pt x="5518" y="4069"/>
                  </a:lnTo>
                  <a:lnTo>
                    <a:pt x="5476" y="4038"/>
                  </a:lnTo>
                  <a:lnTo>
                    <a:pt x="5441" y="3998"/>
                  </a:lnTo>
                  <a:lnTo>
                    <a:pt x="5212" y="3688"/>
                  </a:lnTo>
                  <a:lnTo>
                    <a:pt x="5204" y="3674"/>
                  </a:lnTo>
                  <a:lnTo>
                    <a:pt x="5194" y="3663"/>
                  </a:lnTo>
                  <a:lnTo>
                    <a:pt x="5244" y="4219"/>
                  </a:lnTo>
                  <a:lnTo>
                    <a:pt x="5409" y="5007"/>
                  </a:lnTo>
                  <a:lnTo>
                    <a:pt x="5421" y="5061"/>
                  </a:lnTo>
                  <a:lnTo>
                    <a:pt x="5435" y="5120"/>
                  </a:lnTo>
                  <a:lnTo>
                    <a:pt x="5449" y="5183"/>
                  </a:lnTo>
                  <a:lnTo>
                    <a:pt x="5463" y="5244"/>
                  </a:lnTo>
                  <a:lnTo>
                    <a:pt x="5474" y="5298"/>
                  </a:lnTo>
                  <a:lnTo>
                    <a:pt x="5666" y="6083"/>
                  </a:lnTo>
                  <a:lnTo>
                    <a:pt x="5674" y="6137"/>
                  </a:lnTo>
                  <a:lnTo>
                    <a:pt x="5672" y="6188"/>
                  </a:lnTo>
                  <a:lnTo>
                    <a:pt x="5660" y="6239"/>
                  </a:lnTo>
                  <a:lnTo>
                    <a:pt x="5642" y="6285"/>
                  </a:lnTo>
                  <a:lnTo>
                    <a:pt x="5617" y="6328"/>
                  </a:lnTo>
                  <a:lnTo>
                    <a:pt x="5583" y="6368"/>
                  </a:lnTo>
                  <a:lnTo>
                    <a:pt x="5543" y="6399"/>
                  </a:lnTo>
                  <a:lnTo>
                    <a:pt x="5498" y="6425"/>
                  </a:lnTo>
                  <a:lnTo>
                    <a:pt x="5447" y="6441"/>
                  </a:lnTo>
                  <a:lnTo>
                    <a:pt x="5413" y="6447"/>
                  </a:lnTo>
                  <a:lnTo>
                    <a:pt x="5378" y="6449"/>
                  </a:lnTo>
                  <a:lnTo>
                    <a:pt x="5320" y="6445"/>
                  </a:lnTo>
                  <a:lnTo>
                    <a:pt x="5265" y="6429"/>
                  </a:lnTo>
                  <a:lnTo>
                    <a:pt x="5216" y="6403"/>
                  </a:lnTo>
                  <a:lnTo>
                    <a:pt x="5172" y="6368"/>
                  </a:lnTo>
                  <a:lnTo>
                    <a:pt x="5137" y="6326"/>
                  </a:lnTo>
                  <a:lnTo>
                    <a:pt x="5109" y="6277"/>
                  </a:lnTo>
                  <a:lnTo>
                    <a:pt x="5090" y="6224"/>
                  </a:lnTo>
                  <a:lnTo>
                    <a:pt x="4900" y="5436"/>
                  </a:lnTo>
                  <a:lnTo>
                    <a:pt x="4886" y="5380"/>
                  </a:lnTo>
                  <a:lnTo>
                    <a:pt x="4873" y="5315"/>
                  </a:lnTo>
                  <a:lnTo>
                    <a:pt x="4857" y="5250"/>
                  </a:lnTo>
                  <a:lnTo>
                    <a:pt x="4843" y="5185"/>
                  </a:lnTo>
                  <a:lnTo>
                    <a:pt x="4831" y="5130"/>
                  </a:lnTo>
                  <a:lnTo>
                    <a:pt x="4691" y="4462"/>
                  </a:lnTo>
                  <a:lnTo>
                    <a:pt x="4594" y="4462"/>
                  </a:lnTo>
                  <a:lnTo>
                    <a:pt x="4541" y="5055"/>
                  </a:lnTo>
                  <a:lnTo>
                    <a:pt x="4539" y="5102"/>
                  </a:lnTo>
                  <a:lnTo>
                    <a:pt x="4535" y="5157"/>
                  </a:lnTo>
                  <a:lnTo>
                    <a:pt x="4535" y="5217"/>
                  </a:lnTo>
                  <a:lnTo>
                    <a:pt x="4533" y="5274"/>
                  </a:lnTo>
                  <a:lnTo>
                    <a:pt x="4535" y="5321"/>
                  </a:lnTo>
                  <a:lnTo>
                    <a:pt x="4567" y="6176"/>
                  </a:lnTo>
                  <a:lnTo>
                    <a:pt x="4565" y="6224"/>
                  </a:lnTo>
                  <a:lnTo>
                    <a:pt x="4555" y="6269"/>
                  </a:lnTo>
                  <a:lnTo>
                    <a:pt x="4539" y="6312"/>
                  </a:lnTo>
                  <a:lnTo>
                    <a:pt x="4515" y="6352"/>
                  </a:lnTo>
                  <a:lnTo>
                    <a:pt x="4488" y="6389"/>
                  </a:lnTo>
                  <a:lnTo>
                    <a:pt x="4452" y="6421"/>
                  </a:lnTo>
                  <a:lnTo>
                    <a:pt x="4415" y="6447"/>
                  </a:lnTo>
                  <a:lnTo>
                    <a:pt x="4371" y="6466"/>
                  </a:lnTo>
                  <a:lnTo>
                    <a:pt x="4328" y="6478"/>
                  </a:lnTo>
                  <a:lnTo>
                    <a:pt x="4280" y="6484"/>
                  </a:lnTo>
                  <a:lnTo>
                    <a:pt x="4271" y="6484"/>
                  </a:lnTo>
                  <a:lnTo>
                    <a:pt x="4211" y="6478"/>
                  </a:lnTo>
                  <a:lnTo>
                    <a:pt x="4158" y="6462"/>
                  </a:lnTo>
                  <a:lnTo>
                    <a:pt x="4109" y="6437"/>
                  </a:lnTo>
                  <a:lnTo>
                    <a:pt x="4065" y="6401"/>
                  </a:lnTo>
                  <a:lnTo>
                    <a:pt x="4028" y="6360"/>
                  </a:lnTo>
                  <a:lnTo>
                    <a:pt x="4000" y="6310"/>
                  </a:lnTo>
                  <a:lnTo>
                    <a:pt x="3982" y="6257"/>
                  </a:lnTo>
                  <a:lnTo>
                    <a:pt x="3975" y="6198"/>
                  </a:lnTo>
                  <a:lnTo>
                    <a:pt x="3943" y="5343"/>
                  </a:lnTo>
                  <a:lnTo>
                    <a:pt x="3943" y="5280"/>
                  </a:lnTo>
                  <a:lnTo>
                    <a:pt x="3943" y="5209"/>
                  </a:lnTo>
                  <a:lnTo>
                    <a:pt x="3945" y="5136"/>
                  </a:lnTo>
                  <a:lnTo>
                    <a:pt x="3947" y="5065"/>
                  </a:lnTo>
                  <a:lnTo>
                    <a:pt x="3953" y="5001"/>
                  </a:lnTo>
                  <a:lnTo>
                    <a:pt x="4032" y="4117"/>
                  </a:lnTo>
                  <a:lnTo>
                    <a:pt x="4032" y="4111"/>
                  </a:lnTo>
                  <a:lnTo>
                    <a:pt x="3943" y="3120"/>
                  </a:lnTo>
                  <a:lnTo>
                    <a:pt x="3313" y="2691"/>
                  </a:lnTo>
                  <a:lnTo>
                    <a:pt x="3270" y="2661"/>
                  </a:lnTo>
                  <a:lnTo>
                    <a:pt x="3223" y="2626"/>
                  </a:lnTo>
                  <a:lnTo>
                    <a:pt x="3175" y="2586"/>
                  </a:lnTo>
                  <a:lnTo>
                    <a:pt x="3126" y="2547"/>
                  </a:lnTo>
                  <a:lnTo>
                    <a:pt x="3083" y="2509"/>
                  </a:lnTo>
                  <a:lnTo>
                    <a:pt x="3043" y="2474"/>
                  </a:lnTo>
                  <a:lnTo>
                    <a:pt x="2978" y="2413"/>
                  </a:lnTo>
                  <a:lnTo>
                    <a:pt x="2915" y="2474"/>
                  </a:lnTo>
                  <a:lnTo>
                    <a:pt x="2875" y="2509"/>
                  </a:lnTo>
                  <a:lnTo>
                    <a:pt x="2830" y="2547"/>
                  </a:lnTo>
                  <a:lnTo>
                    <a:pt x="2783" y="2586"/>
                  </a:lnTo>
                  <a:lnTo>
                    <a:pt x="2733" y="2626"/>
                  </a:lnTo>
                  <a:lnTo>
                    <a:pt x="2686" y="2661"/>
                  </a:lnTo>
                  <a:lnTo>
                    <a:pt x="2642" y="2691"/>
                  </a:lnTo>
                  <a:lnTo>
                    <a:pt x="1964" y="3153"/>
                  </a:lnTo>
                  <a:lnTo>
                    <a:pt x="1879" y="4111"/>
                  </a:lnTo>
                  <a:lnTo>
                    <a:pt x="1879" y="4117"/>
                  </a:lnTo>
                  <a:lnTo>
                    <a:pt x="1958" y="5001"/>
                  </a:lnTo>
                  <a:lnTo>
                    <a:pt x="1964" y="5065"/>
                  </a:lnTo>
                  <a:lnTo>
                    <a:pt x="1966" y="5136"/>
                  </a:lnTo>
                  <a:lnTo>
                    <a:pt x="1968" y="5209"/>
                  </a:lnTo>
                  <a:lnTo>
                    <a:pt x="1968" y="5280"/>
                  </a:lnTo>
                  <a:lnTo>
                    <a:pt x="1968" y="5343"/>
                  </a:lnTo>
                  <a:lnTo>
                    <a:pt x="1936" y="6164"/>
                  </a:lnTo>
                  <a:lnTo>
                    <a:pt x="1928" y="6224"/>
                  </a:lnTo>
                  <a:lnTo>
                    <a:pt x="1910" y="6277"/>
                  </a:lnTo>
                  <a:lnTo>
                    <a:pt x="1883" y="6324"/>
                  </a:lnTo>
                  <a:lnTo>
                    <a:pt x="1845" y="6368"/>
                  </a:lnTo>
                  <a:lnTo>
                    <a:pt x="1802" y="6401"/>
                  </a:lnTo>
                  <a:lnTo>
                    <a:pt x="1752" y="6427"/>
                  </a:lnTo>
                  <a:lnTo>
                    <a:pt x="1699" y="6445"/>
                  </a:lnTo>
                  <a:lnTo>
                    <a:pt x="1640" y="6449"/>
                  </a:lnTo>
                  <a:lnTo>
                    <a:pt x="1628" y="6449"/>
                  </a:lnTo>
                  <a:lnTo>
                    <a:pt x="1583" y="6445"/>
                  </a:lnTo>
                  <a:lnTo>
                    <a:pt x="1537" y="6431"/>
                  </a:lnTo>
                  <a:lnTo>
                    <a:pt x="1496" y="6413"/>
                  </a:lnTo>
                  <a:lnTo>
                    <a:pt x="1458" y="6387"/>
                  </a:lnTo>
                  <a:lnTo>
                    <a:pt x="1423" y="6354"/>
                  </a:lnTo>
                  <a:lnTo>
                    <a:pt x="1393" y="6318"/>
                  </a:lnTo>
                  <a:lnTo>
                    <a:pt x="1372" y="6277"/>
                  </a:lnTo>
                  <a:lnTo>
                    <a:pt x="1356" y="6235"/>
                  </a:lnTo>
                  <a:lnTo>
                    <a:pt x="1346" y="6190"/>
                  </a:lnTo>
                  <a:lnTo>
                    <a:pt x="1344" y="6143"/>
                  </a:lnTo>
                  <a:lnTo>
                    <a:pt x="1376" y="5321"/>
                  </a:lnTo>
                  <a:lnTo>
                    <a:pt x="1376" y="5272"/>
                  </a:lnTo>
                  <a:lnTo>
                    <a:pt x="1376" y="5217"/>
                  </a:lnTo>
                  <a:lnTo>
                    <a:pt x="1376" y="5157"/>
                  </a:lnTo>
                  <a:lnTo>
                    <a:pt x="1372" y="5102"/>
                  </a:lnTo>
                  <a:lnTo>
                    <a:pt x="1370" y="5055"/>
                  </a:lnTo>
                  <a:lnTo>
                    <a:pt x="1316" y="4462"/>
                  </a:lnTo>
                  <a:lnTo>
                    <a:pt x="1220" y="4462"/>
                  </a:lnTo>
                  <a:lnTo>
                    <a:pt x="851" y="6214"/>
                  </a:lnTo>
                  <a:lnTo>
                    <a:pt x="837" y="6263"/>
                  </a:lnTo>
                  <a:lnTo>
                    <a:pt x="813" y="6308"/>
                  </a:lnTo>
                  <a:lnTo>
                    <a:pt x="783" y="6348"/>
                  </a:lnTo>
                  <a:lnTo>
                    <a:pt x="748" y="6384"/>
                  </a:lnTo>
                  <a:lnTo>
                    <a:pt x="707" y="6411"/>
                  </a:lnTo>
                  <a:lnTo>
                    <a:pt x="661" y="6433"/>
                  </a:lnTo>
                  <a:lnTo>
                    <a:pt x="614" y="6445"/>
                  </a:lnTo>
                  <a:lnTo>
                    <a:pt x="562" y="6449"/>
                  </a:lnTo>
                  <a:lnTo>
                    <a:pt x="501" y="6443"/>
                  </a:lnTo>
                  <a:lnTo>
                    <a:pt x="456" y="6431"/>
                  </a:lnTo>
                  <a:lnTo>
                    <a:pt x="414" y="6409"/>
                  </a:lnTo>
                  <a:lnTo>
                    <a:pt x="377" y="6384"/>
                  </a:lnTo>
                  <a:lnTo>
                    <a:pt x="343" y="6352"/>
                  </a:lnTo>
                  <a:lnTo>
                    <a:pt x="314" y="6314"/>
                  </a:lnTo>
                  <a:lnTo>
                    <a:pt x="286" y="6263"/>
                  </a:lnTo>
                  <a:lnTo>
                    <a:pt x="270" y="6208"/>
                  </a:lnTo>
                  <a:lnTo>
                    <a:pt x="266" y="6151"/>
                  </a:lnTo>
                  <a:lnTo>
                    <a:pt x="272" y="6093"/>
                  </a:lnTo>
                  <a:lnTo>
                    <a:pt x="667" y="4221"/>
                  </a:lnTo>
                  <a:lnTo>
                    <a:pt x="710" y="3720"/>
                  </a:lnTo>
                  <a:lnTo>
                    <a:pt x="507" y="3998"/>
                  </a:lnTo>
                  <a:lnTo>
                    <a:pt x="472" y="4038"/>
                  </a:lnTo>
                  <a:lnTo>
                    <a:pt x="430" y="4069"/>
                  </a:lnTo>
                  <a:lnTo>
                    <a:pt x="383" y="4093"/>
                  </a:lnTo>
                  <a:lnTo>
                    <a:pt x="334" y="4109"/>
                  </a:lnTo>
                  <a:lnTo>
                    <a:pt x="280" y="4113"/>
                  </a:lnTo>
                  <a:lnTo>
                    <a:pt x="237" y="4111"/>
                  </a:lnTo>
                  <a:lnTo>
                    <a:pt x="193" y="4099"/>
                  </a:lnTo>
                  <a:lnTo>
                    <a:pt x="152" y="4083"/>
                  </a:lnTo>
                  <a:lnTo>
                    <a:pt x="114" y="4059"/>
                  </a:lnTo>
                  <a:lnTo>
                    <a:pt x="73" y="4022"/>
                  </a:lnTo>
                  <a:lnTo>
                    <a:pt x="39" y="3979"/>
                  </a:lnTo>
                  <a:lnTo>
                    <a:pt x="18" y="3929"/>
                  </a:lnTo>
                  <a:lnTo>
                    <a:pt x="4" y="3876"/>
                  </a:lnTo>
                  <a:lnTo>
                    <a:pt x="0" y="3821"/>
                  </a:lnTo>
                  <a:lnTo>
                    <a:pt x="8" y="3765"/>
                  </a:lnTo>
                  <a:lnTo>
                    <a:pt x="26" y="3714"/>
                  </a:lnTo>
                  <a:lnTo>
                    <a:pt x="53" y="3667"/>
                  </a:lnTo>
                  <a:lnTo>
                    <a:pt x="282" y="3357"/>
                  </a:lnTo>
                  <a:lnTo>
                    <a:pt x="310" y="3317"/>
                  </a:lnTo>
                  <a:lnTo>
                    <a:pt x="343" y="3274"/>
                  </a:lnTo>
                  <a:lnTo>
                    <a:pt x="377" y="3228"/>
                  </a:lnTo>
                  <a:lnTo>
                    <a:pt x="412" y="3185"/>
                  </a:lnTo>
                  <a:lnTo>
                    <a:pt x="446" y="3141"/>
                  </a:lnTo>
                  <a:lnTo>
                    <a:pt x="476" y="3104"/>
                  </a:lnTo>
                  <a:lnTo>
                    <a:pt x="811" y="2683"/>
                  </a:lnTo>
                  <a:lnTo>
                    <a:pt x="839" y="2654"/>
                  </a:lnTo>
                  <a:lnTo>
                    <a:pt x="868" y="2626"/>
                  </a:lnTo>
                  <a:lnTo>
                    <a:pt x="904" y="2606"/>
                  </a:lnTo>
                  <a:lnTo>
                    <a:pt x="941" y="2590"/>
                  </a:lnTo>
                  <a:lnTo>
                    <a:pt x="983" y="2583"/>
                  </a:lnTo>
                  <a:lnTo>
                    <a:pt x="1030" y="2579"/>
                  </a:lnTo>
                  <a:lnTo>
                    <a:pt x="1038" y="2579"/>
                  </a:lnTo>
                  <a:lnTo>
                    <a:pt x="1058" y="2579"/>
                  </a:lnTo>
                  <a:lnTo>
                    <a:pt x="1087" y="2579"/>
                  </a:lnTo>
                  <a:lnTo>
                    <a:pt x="1129" y="2579"/>
                  </a:lnTo>
                  <a:lnTo>
                    <a:pt x="1178" y="2579"/>
                  </a:lnTo>
                  <a:lnTo>
                    <a:pt x="1233" y="2579"/>
                  </a:lnTo>
                  <a:lnTo>
                    <a:pt x="1293" y="2579"/>
                  </a:lnTo>
                  <a:lnTo>
                    <a:pt x="1356" y="2579"/>
                  </a:lnTo>
                  <a:lnTo>
                    <a:pt x="1421" y="2579"/>
                  </a:lnTo>
                  <a:lnTo>
                    <a:pt x="1486" y="2579"/>
                  </a:lnTo>
                  <a:lnTo>
                    <a:pt x="1549" y="2579"/>
                  </a:lnTo>
                  <a:lnTo>
                    <a:pt x="1608" y="2579"/>
                  </a:lnTo>
                  <a:lnTo>
                    <a:pt x="1664" y="2579"/>
                  </a:lnTo>
                  <a:lnTo>
                    <a:pt x="1713" y="2579"/>
                  </a:lnTo>
                  <a:lnTo>
                    <a:pt x="1752" y="2579"/>
                  </a:lnTo>
                  <a:lnTo>
                    <a:pt x="1784" y="2579"/>
                  </a:lnTo>
                  <a:lnTo>
                    <a:pt x="1804" y="2579"/>
                  </a:lnTo>
                  <a:lnTo>
                    <a:pt x="1812" y="2579"/>
                  </a:lnTo>
                  <a:lnTo>
                    <a:pt x="2327" y="2227"/>
                  </a:lnTo>
                  <a:lnTo>
                    <a:pt x="2358" y="2205"/>
                  </a:lnTo>
                  <a:lnTo>
                    <a:pt x="2394" y="2178"/>
                  </a:lnTo>
                  <a:lnTo>
                    <a:pt x="2431" y="2150"/>
                  </a:lnTo>
                  <a:lnTo>
                    <a:pt x="2467" y="2118"/>
                  </a:lnTo>
                  <a:lnTo>
                    <a:pt x="2500" y="2091"/>
                  </a:lnTo>
                  <a:lnTo>
                    <a:pt x="2530" y="2065"/>
                  </a:lnTo>
                  <a:lnTo>
                    <a:pt x="2589" y="2008"/>
                  </a:lnTo>
                  <a:lnTo>
                    <a:pt x="2508" y="2008"/>
                  </a:lnTo>
                  <a:lnTo>
                    <a:pt x="2491" y="2006"/>
                  </a:lnTo>
                  <a:lnTo>
                    <a:pt x="2475" y="2000"/>
                  </a:lnTo>
                  <a:lnTo>
                    <a:pt x="2463" y="1988"/>
                  </a:lnTo>
                  <a:lnTo>
                    <a:pt x="2455" y="1972"/>
                  </a:lnTo>
                  <a:lnTo>
                    <a:pt x="2453" y="1957"/>
                  </a:lnTo>
                  <a:lnTo>
                    <a:pt x="2455" y="1937"/>
                  </a:lnTo>
                  <a:lnTo>
                    <a:pt x="2524" y="1686"/>
                  </a:lnTo>
                  <a:lnTo>
                    <a:pt x="2536" y="1662"/>
                  </a:lnTo>
                  <a:lnTo>
                    <a:pt x="2556" y="1643"/>
                  </a:lnTo>
                  <a:lnTo>
                    <a:pt x="2579" y="1629"/>
                  </a:lnTo>
                  <a:lnTo>
                    <a:pt x="2605" y="1625"/>
                  </a:lnTo>
                  <a:lnTo>
                    <a:pt x="2759" y="1625"/>
                  </a:lnTo>
                  <a:lnTo>
                    <a:pt x="2804" y="1352"/>
                  </a:lnTo>
                  <a:lnTo>
                    <a:pt x="2566" y="1192"/>
                  </a:lnTo>
                  <a:lnTo>
                    <a:pt x="2524" y="1159"/>
                  </a:lnTo>
                  <a:lnTo>
                    <a:pt x="2489" y="1117"/>
                  </a:lnTo>
                  <a:lnTo>
                    <a:pt x="2457" y="1068"/>
                  </a:lnTo>
                  <a:lnTo>
                    <a:pt x="2433" y="1015"/>
                  </a:lnTo>
                  <a:lnTo>
                    <a:pt x="2370" y="1005"/>
                  </a:lnTo>
                  <a:lnTo>
                    <a:pt x="2311" y="983"/>
                  </a:lnTo>
                  <a:lnTo>
                    <a:pt x="2258" y="954"/>
                  </a:lnTo>
                  <a:lnTo>
                    <a:pt x="2208" y="916"/>
                  </a:lnTo>
                  <a:lnTo>
                    <a:pt x="2167" y="871"/>
                  </a:lnTo>
                  <a:lnTo>
                    <a:pt x="2133" y="819"/>
                  </a:lnTo>
                  <a:lnTo>
                    <a:pt x="2108" y="762"/>
                  </a:lnTo>
                  <a:lnTo>
                    <a:pt x="2092" y="701"/>
                  </a:lnTo>
                  <a:lnTo>
                    <a:pt x="2086" y="636"/>
                  </a:lnTo>
                  <a:lnTo>
                    <a:pt x="2088" y="561"/>
                  </a:lnTo>
                  <a:lnTo>
                    <a:pt x="2096" y="493"/>
                  </a:lnTo>
                  <a:lnTo>
                    <a:pt x="2108" y="434"/>
                  </a:lnTo>
                  <a:lnTo>
                    <a:pt x="2123" y="385"/>
                  </a:lnTo>
                  <a:lnTo>
                    <a:pt x="2147" y="343"/>
                  </a:lnTo>
                  <a:lnTo>
                    <a:pt x="2175" y="312"/>
                  </a:lnTo>
                  <a:lnTo>
                    <a:pt x="2206" y="286"/>
                  </a:lnTo>
                  <a:lnTo>
                    <a:pt x="2246" y="266"/>
                  </a:lnTo>
                  <a:lnTo>
                    <a:pt x="2291" y="256"/>
                  </a:lnTo>
                  <a:lnTo>
                    <a:pt x="2343" y="253"/>
                  </a:lnTo>
                  <a:lnTo>
                    <a:pt x="2299" y="79"/>
                  </a:lnTo>
                  <a:lnTo>
                    <a:pt x="2297" y="59"/>
                  </a:lnTo>
                  <a:lnTo>
                    <a:pt x="2299" y="41"/>
                  </a:lnTo>
                  <a:lnTo>
                    <a:pt x="2309" y="23"/>
                  </a:lnTo>
                  <a:lnTo>
                    <a:pt x="2323" y="10"/>
                  </a:lnTo>
                  <a:lnTo>
                    <a:pt x="2341" y="2"/>
                  </a:lnTo>
                  <a:lnTo>
                    <a:pt x="236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00796" tIns="50398" rIns="100796" bIns="50398" numCol="1" anchor="t" anchorCtr="0" compatLnSpc="1">
              <a:prstTxWarp prst="textNoShape">
                <a:avLst/>
              </a:prstTxWarp>
            </a:bodyPr>
            <a:lstStyle/>
            <a:p>
              <a:pPr defTabSz="1343985">
                <a:defRPr/>
              </a:pPr>
              <a:endParaRPr lang="ru-RU" sz="1764" kern="0" dirty="0">
                <a:solidFill>
                  <a:srgbClr val="535353"/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18" name="Freeform 10"/>
            <p:cNvSpPr>
              <a:spLocks/>
            </p:cNvSpPr>
            <p:nvPr/>
          </p:nvSpPr>
          <p:spPr bwMode="auto">
            <a:xfrm>
              <a:off x="10177463" y="2089151"/>
              <a:ext cx="1052513" cy="1054100"/>
            </a:xfrm>
            <a:custGeom>
              <a:avLst/>
              <a:gdLst>
                <a:gd name="T0" fmla="*/ 663 w 1326"/>
                <a:gd name="T1" fmla="*/ 0 h 1329"/>
                <a:gd name="T2" fmla="*/ 754 w 1326"/>
                <a:gd name="T3" fmla="*/ 6 h 1329"/>
                <a:gd name="T4" fmla="*/ 841 w 1326"/>
                <a:gd name="T5" fmla="*/ 24 h 1329"/>
                <a:gd name="T6" fmla="*/ 922 w 1326"/>
                <a:gd name="T7" fmla="*/ 53 h 1329"/>
                <a:gd name="T8" fmla="*/ 999 w 1326"/>
                <a:gd name="T9" fmla="*/ 91 h 1329"/>
                <a:gd name="T10" fmla="*/ 1070 w 1326"/>
                <a:gd name="T11" fmla="*/ 140 h 1329"/>
                <a:gd name="T12" fmla="*/ 1133 w 1326"/>
                <a:gd name="T13" fmla="*/ 196 h 1329"/>
                <a:gd name="T14" fmla="*/ 1188 w 1326"/>
                <a:gd name="T15" fmla="*/ 259 h 1329"/>
                <a:gd name="T16" fmla="*/ 1236 w 1326"/>
                <a:gd name="T17" fmla="*/ 330 h 1329"/>
                <a:gd name="T18" fmla="*/ 1275 w 1326"/>
                <a:gd name="T19" fmla="*/ 407 h 1329"/>
                <a:gd name="T20" fmla="*/ 1303 w 1326"/>
                <a:gd name="T21" fmla="*/ 488 h 1329"/>
                <a:gd name="T22" fmla="*/ 1321 w 1326"/>
                <a:gd name="T23" fmla="*/ 575 h 1329"/>
                <a:gd name="T24" fmla="*/ 1326 w 1326"/>
                <a:gd name="T25" fmla="*/ 664 h 1329"/>
                <a:gd name="T26" fmla="*/ 1321 w 1326"/>
                <a:gd name="T27" fmla="*/ 754 h 1329"/>
                <a:gd name="T28" fmla="*/ 1303 w 1326"/>
                <a:gd name="T29" fmla="*/ 841 h 1329"/>
                <a:gd name="T30" fmla="*/ 1275 w 1326"/>
                <a:gd name="T31" fmla="*/ 922 h 1329"/>
                <a:gd name="T32" fmla="*/ 1236 w 1326"/>
                <a:gd name="T33" fmla="*/ 999 h 1329"/>
                <a:gd name="T34" fmla="*/ 1188 w 1326"/>
                <a:gd name="T35" fmla="*/ 1070 h 1329"/>
                <a:gd name="T36" fmla="*/ 1133 w 1326"/>
                <a:gd name="T37" fmla="*/ 1134 h 1329"/>
                <a:gd name="T38" fmla="*/ 1070 w 1326"/>
                <a:gd name="T39" fmla="*/ 1189 h 1329"/>
                <a:gd name="T40" fmla="*/ 999 w 1326"/>
                <a:gd name="T41" fmla="*/ 1238 h 1329"/>
                <a:gd name="T42" fmla="*/ 922 w 1326"/>
                <a:gd name="T43" fmla="*/ 1276 h 1329"/>
                <a:gd name="T44" fmla="*/ 841 w 1326"/>
                <a:gd name="T45" fmla="*/ 1305 h 1329"/>
                <a:gd name="T46" fmla="*/ 754 w 1326"/>
                <a:gd name="T47" fmla="*/ 1321 h 1329"/>
                <a:gd name="T48" fmla="*/ 663 w 1326"/>
                <a:gd name="T49" fmla="*/ 1329 h 1329"/>
                <a:gd name="T50" fmla="*/ 575 w 1326"/>
                <a:gd name="T51" fmla="*/ 1321 h 1329"/>
                <a:gd name="T52" fmla="*/ 488 w 1326"/>
                <a:gd name="T53" fmla="*/ 1305 h 1329"/>
                <a:gd name="T54" fmla="*/ 407 w 1326"/>
                <a:gd name="T55" fmla="*/ 1276 h 1329"/>
                <a:gd name="T56" fmla="*/ 330 w 1326"/>
                <a:gd name="T57" fmla="*/ 1238 h 1329"/>
                <a:gd name="T58" fmla="*/ 259 w 1326"/>
                <a:gd name="T59" fmla="*/ 1189 h 1329"/>
                <a:gd name="T60" fmla="*/ 196 w 1326"/>
                <a:gd name="T61" fmla="*/ 1134 h 1329"/>
                <a:gd name="T62" fmla="*/ 138 w 1326"/>
                <a:gd name="T63" fmla="*/ 1070 h 1329"/>
                <a:gd name="T64" fmla="*/ 91 w 1326"/>
                <a:gd name="T65" fmla="*/ 999 h 1329"/>
                <a:gd name="T66" fmla="*/ 54 w 1326"/>
                <a:gd name="T67" fmla="*/ 922 h 1329"/>
                <a:gd name="T68" fmla="*/ 24 w 1326"/>
                <a:gd name="T69" fmla="*/ 841 h 1329"/>
                <a:gd name="T70" fmla="*/ 6 w 1326"/>
                <a:gd name="T71" fmla="*/ 754 h 1329"/>
                <a:gd name="T72" fmla="*/ 0 w 1326"/>
                <a:gd name="T73" fmla="*/ 664 h 1329"/>
                <a:gd name="T74" fmla="*/ 6 w 1326"/>
                <a:gd name="T75" fmla="*/ 575 h 1329"/>
                <a:gd name="T76" fmla="*/ 24 w 1326"/>
                <a:gd name="T77" fmla="*/ 488 h 1329"/>
                <a:gd name="T78" fmla="*/ 54 w 1326"/>
                <a:gd name="T79" fmla="*/ 407 h 1329"/>
                <a:gd name="T80" fmla="*/ 91 w 1326"/>
                <a:gd name="T81" fmla="*/ 330 h 1329"/>
                <a:gd name="T82" fmla="*/ 138 w 1326"/>
                <a:gd name="T83" fmla="*/ 259 h 1329"/>
                <a:gd name="T84" fmla="*/ 196 w 1326"/>
                <a:gd name="T85" fmla="*/ 196 h 1329"/>
                <a:gd name="T86" fmla="*/ 259 w 1326"/>
                <a:gd name="T87" fmla="*/ 140 h 1329"/>
                <a:gd name="T88" fmla="*/ 330 w 1326"/>
                <a:gd name="T89" fmla="*/ 91 h 1329"/>
                <a:gd name="T90" fmla="*/ 407 w 1326"/>
                <a:gd name="T91" fmla="*/ 53 h 1329"/>
                <a:gd name="T92" fmla="*/ 488 w 1326"/>
                <a:gd name="T93" fmla="*/ 24 h 1329"/>
                <a:gd name="T94" fmla="*/ 575 w 1326"/>
                <a:gd name="T95" fmla="*/ 6 h 1329"/>
                <a:gd name="T96" fmla="*/ 663 w 1326"/>
                <a:gd name="T97" fmla="*/ 0 h 1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326" h="1329">
                  <a:moveTo>
                    <a:pt x="663" y="0"/>
                  </a:moveTo>
                  <a:lnTo>
                    <a:pt x="754" y="6"/>
                  </a:lnTo>
                  <a:lnTo>
                    <a:pt x="841" y="24"/>
                  </a:lnTo>
                  <a:lnTo>
                    <a:pt x="922" y="53"/>
                  </a:lnTo>
                  <a:lnTo>
                    <a:pt x="999" y="91"/>
                  </a:lnTo>
                  <a:lnTo>
                    <a:pt x="1070" y="140"/>
                  </a:lnTo>
                  <a:lnTo>
                    <a:pt x="1133" y="196"/>
                  </a:lnTo>
                  <a:lnTo>
                    <a:pt x="1188" y="259"/>
                  </a:lnTo>
                  <a:lnTo>
                    <a:pt x="1236" y="330"/>
                  </a:lnTo>
                  <a:lnTo>
                    <a:pt x="1275" y="407"/>
                  </a:lnTo>
                  <a:lnTo>
                    <a:pt x="1303" y="488"/>
                  </a:lnTo>
                  <a:lnTo>
                    <a:pt x="1321" y="575"/>
                  </a:lnTo>
                  <a:lnTo>
                    <a:pt x="1326" y="664"/>
                  </a:lnTo>
                  <a:lnTo>
                    <a:pt x="1321" y="754"/>
                  </a:lnTo>
                  <a:lnTo>
                    <a:pt x="1303" y="841"/>
                  </a:lnTo>
                  <a:lnTo>
                    <a:pt x="1275" y="922"/>
                  </a:lnTo>
                  <a:lnTo>
                    <a:pt x="1236" y="999"/>
                  </a:lnTo>
                  <a:lnTo>
                    <a:pt x="1188" y="1070"/>
                  </a:lnTo>
                  <a:lnTo>
                    <a:pt x="1133" y="1134"/>
                  </a:lnTo>
                  <a:lnTo>
                    <a:pt x="1070" y="1189"/>
                  </a:lnTo>
                  <a:lnTo>
                    <a:pt x="999" y="1238"/>
                  </a:lnTo>
                  <a:lnTo>
                    <a:pt x="922" y="1276"/>
                  </a:lnTo>
                  <a:lnTo>
                    <a:pt x="841" y="1305"/>
                  </a:lnTo>
                  <a:lnTo>
                    <a:pt x="754" y="1321"/>
                  </a:lnTo>
                  <a:lnTo>
                    <a:pt x="663" y="1329"/>
                  </a:lnTo>
                  <a:lnTo>
                    <a:pt x="575" y="1321"/>
                  </a:lnTo>
                  <a:lnTo>
                    <a:pt x="488" y="1305"/>
                  </a:lnTo>
                  <a:lnTo>
                    <a:pt x="407" y="1276"/>
                  </a:lnTo>
                  <a:lnTo>
                    <a:pt x="330" y="1238"/>
                  </a:lnTo>
                  <a:lnTo>
                    <a:pt x="259" y="1189"/>
                  </a:lnTo>
                  <a:lnTo>
                    <a:pt x="196" y="1134"/>
                  </a:lnTo>
                  <a:lnTo>
                    <a:pt x="138" y="1070"/>
                  </a:lnTo>
                  <a:lnTo>
                    <a:pt x="91" y="999"/>
                  </a:lnTo>
                  <a:lnTo>
                    <a:pt x="54" y="922"/>
                  </a:lnTo>
                  <a:lnTo>
                    <a:pt x="24" y="841"/>
                  </a:lnTo>
                  <a:lnTo>
                    <a:pt x="6" y="754"/>
                  </a:lnTo>
                  <a:lnTo>
                    <a:pt x="0" y="664"/>
                  </a:lnTo>
                  <a:lnTo>
                    <a:pt x="6" y="575"/>
                  </a:lnTo>
                  <a:lnTo>
                    <a:pt x="24" y="488"/>
                  </a:lnTo>
                  <a:lnTo>
                    <a:pt x="54" y="407"/>
                  </a:lnTo>
                  <a:lnTo>
                    <a:pt x="91" y="330"/>
                  </a:lnTo>
                  <a:lnTo>
                    <a:pt x="138" y="259"/>
                  </a:lnTo>
                  <a:lnTo>
                    <a:pt x="196" y="196"/>
                  </a:lnTo>
                  <a:lnTo>
                    <a:pt x="259" y="140"/>
                  </a:lnTo>
                  <a:lnTo>
                    <a:pt x="330" y="91"/>
                  </a:lnTo>
                  <a:lnTo>
                    <a:pt x="407" y="53"/>
                  </a:lnTo>
                  <a:lnTo>
                    <a:pt x="488" y="24"/>
                  </a:lnTo>
                  <a:lnTo>
                    <a:pt x="575" y="6"/>
                  </a:lnTo>
                  <a:lnTo>
                    <a:pt x="66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00796" tIns="50398" rIns="100796" bIns="50398" numCol="1" anchor="t" anchorCtr="0" compatLnSpc="1">
              <a:prstTxWarp prst="textNoShape">
                <a:avLst/>
              </a:prstTxWarp>
            </a:bodyPr>
            <a:lstStyle/>
            <a:p>
              <a:pPr defTabSz="1343985">
                <a:defRPr/>
              </a:pPr>
              <a:endParaRPr lang="ru-RU" sz="1764" kern="0" dirty="0">
                <a:solidFill>
                  <a:srgbClr val="535353"/>
                </a:solidFill>
                <a:latin typeface="Montserrat" panose="00000500000000000000" pitchFamily="2" charset="-52"/>
              </a:endParaRPr>
            </a:p>
          </p:txBody>
        </p:sp>
      </p:grpSp>
      <p:grpSp>
        <p:nvGrpSpPr>
          <p:cNvPr id="19" name="Group 23"/>
          <p:cNvGrpSpPr/>
          <p:nvPr/>
        </p:nvGrpSpPr>
        <p:grpSpPr>
          <a:xfrm>
            <a:off x="1649106" y="3184641"/>
            <a:ext cx="1252252" cy="1033475"/>
            <a:chOff x="-3163888" y="2673351"/>
            <a:chExt cx="1217613" cy="1004887"/>
          </a:xfrm>
          <a:solidFill>
            <a:srgbClr val="F56300"/>
          </a:solidFill>
        </p:grpSpPr>
        <p:sp>
          <p:nvSpPr>
            <p:cNvPr id="20" name="Freeform 15"/>
            <p:cNvSpPr>
              <a:spLocks/>
            </p:cNvSpPr>
            <p:nvPr/>
          </p:nvSpPr>
          <p:spPr bwMode="auto">
            <a:xfrm>
              <a:off x="-3057526" y="2873376"/>
              <a:ext cx="187325" cy="188913"/>
            </a:xfrm>
            <a:custGeom>
              <a:avLst/>
              <a:gdLst>
                <a:gd name="T0" fmla="*/ 297 w 593"/>
                <a:gd name="T1" fmla="*/ 0 h 595"/>
                <a:gd name="T2" fmla="*/ 340 w 593"/>
                <a:gd name="T3" fmla="*/ 3 h 595"/>
                <a:gd name="T4" fmla="*/ 382 w 593"/>
                <a:gd name="T5" fmla="*/ 13 h 595"/>
                <a:gd name="T6" fmla="*/ 421 w 593"/>
                <a:gd name="T7" fmla="*/ 28 h 595"/>
                <a:gd name="T8" fmla="*/ 457 w 593"/>
                <a:gd name="T9" fmla="*/ 48 h 595"/>
                <a:gd name="T10" fmla="*/ 491 w 593"/>
                <a:gd name="T11" fmla="*/ 73 h 595"/>
                <a:gd name="T12" fmla="*/ 520 w 593"/>
                <a:gd name="T13" fmla="*/ 102 h 595"/>
                <a:gd name="T14" fmla="*/ 545 w 593"/>
                <a:gd name="T15" fmla="*/ 135 h 595"/>
                <a:gd name="T16" fmla="*/ 565 w 593"/>
                <a:gd name="T17" fmla="*/ 173 h 595"/>
                <a:gd name="T18" fmla="*/ 581 w 593"/>
                <a:gd name="T19" fmla="*/ 212 h 595"/>
                <a:gd name="T20" fmla="*/ 590 w 593"/>
                <a:gd name="T21" fmla="*/ 254 h 595"/>
                <a:gd name="T22" fmla="*/ 593 w 593"/>
                <a:gd name="T23" fmla="*/ 297 h 595"/>
                <a:gd name="T24" fmla="*/ 590 w 593"/>
                <a:gd name="T25" fmla="*/ 342 h 595"/>
                <a:gd name="T26" fmla="*/ 581 w 593"/>
                <a:gd name="T27" fmla="*/ 383 h 595"/>
                <a:gd name="T28" fmla="*/ 565 w 593"/>
                <a:gd name="T29" fmla="*/ 423 h 595"/>
                <a:gd name="T30" fmla="*/ 545 w 593"/>
                <a:gd name="T31" fmla="*/ 460 h 595"/>
                <a:gd name="T32" fmla="*/ 520 w 593"/>
                <a:gd name="T33" fmla="*/ 493 h 595"/>
                <a:gd name="T34" fmla="*/ 491 w 593"/>
                <a:gd name="T35" fmla="*/ 522 h 595"/>
                <a:gd name="T36" fmla="*/ 457 w 593"/>
                <a:gd name="T37" fmla="*/ 547 h 595"/>
                <a:gd name="T38" fmla="*/ 421 w 593"/>
                <a:gd name="T39" fmla="*/ 567 h 595"/>
                <a:gd name="T40" fmla="*/ 382 w 593"/>
                <a:gd name="T41" fmla="*/ 582 h 595"/>
                <a:gd name="T42" fmla="*/ 340 w 593"/>
                <a:gd name="T43" fmla="*/ 591 h 595"/>
                <a:gd name="T44" fmla="*/ 297 w 593"/>
                <a:gd name="T45" fmla="*/ 595 h 595"/>
                <a:gd name="T46" fmla="*/ 252 w 593"/>
                <a:gd name="T47" fmla="*/ 591 h 595"/>
                <a:gd name="T48" fmla="*/ 211 w 593"/>
                <a:gd name="T49" fmla="*/ 582 h 595"/>
                <a:gd name="T50" fmla="*/ 171 w 593"/>
                <a:gd name="T51" fmla="*/ 567 h 595"/>
                <a:gd name="T52" fmla="*/ 135 w 593"/>
                <a:gd name="T53" fmla="*/ 547 h 595"/>
                <a:gd name="T54" fmla="*/ 102 w 593"/>
                <a:gd name="T55" fmla="*/ 522 h 595"/>
                <a:gd name="T56" fmla="*/ 73 w 593"/>
                <a:gd name="T57" fmla="*/ 493 h 595"/>
                <a:gd name="T58" fmla="*/ 48 w 593"/>
                <a:gd name="T59" fmla="*/ 460 h 595"/>
                <a:gd name="T60" fmla="*/ 27 w 593"/>
                <a:gd name="T61" fmla="*/ 423 h 595"/>
                <a:gd name="T62" fmla="*/ 13 w 593"/>
                <a:gd name="T63" fmla="*/ 383 h 595"/>
                <a:gd name="T64" fmla="*/ 4 w 593"/>
                <a:gd name="T65" fmla="*/ 342 h 595"/>
                <a:gd name="T66" fmla="*/ 0 w 593"/>
                <a:gd name="T67" fmla="*/ 297 h 595"/>
                <a:gd name="T68" fmla="*/ 4 w 593"/>
                <a:gd name="T69" fmla="*/ 254 h 595"/>
                <a:gd name="T70" fmla="*/ 13 w 593"/>
                <a:gd name="T71" fmla="*/ 212 h 595"/>
                <a:gd name="T72" fmla="*/ 27 w 593"/>
                <a:gd name="T73" fmla="*/ 173 h 595"/>
                <a:gd name="T74" fmla="*/ 48 w 593"/>
                <a:gd name="T75" fmla="*/ 135 h 595"/>
                <a:gd name="T76" fmla="*/ 73 w 593"/>
                <a:gd name="T77" fmla="*/ 102 h 595"/>
                <a:gd name="T78" fmla="*/ 102 w 593"/>
                <a:gd name="T79" fmla="*/ 73 h 595"/>
                <a:gd name="T80" fmla="*/ 135 w 593"/>
                <a:gd name="T81" fmla="*/ 48 h 595"/>
                <a:gd name="T82" fmla="*/ 171 w 593"/>
                <a:gd name="T83" fmla="*/ 28 h 595"/>
                <a:gd name="T84" fmla="*/ 211 w 593"/>
                <a:gd name="T85" fmla="*/ 13 h 595"/>
                <a:gd name="T86" fmla="*/ 252 w 593"/>
                <a:gd name="T87" fmla="*/ 3 h 595"/>
                <a:gd name="T88" fmla="*/ 297 w 593"/>
                <a:gd name="T89" fmla="*/ 0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93" h="595">
                  <a:moveTo>
                    <a:pt x="297" y="0"/>
                  </a:moveTo>
                  <a:lnTo>
                    <a:pt x="340" y="3"/>
                  </a:lnTo>
                  <a:lnTo>
                    <a:pt x="382" y="13"/>
                  </a:lnTo>
                  <a:lnTo>
                    <a:pt x="421" y="28"/>
                  </a:lnTo>
                  <a:lnTo>
                    <a:pt x="457" y="48"/>
                  </a:lnTo>
                  <a:lnTo>
                    <a:pt x="491" y="73"/>
                  </a:lnTo>
                  <a:lnTo>
                    <a:pt x="520" y="102"/>
                  </a:lnTo>
                  <a:lnTo>
                    <a:pt x="545" y="135"/>
                  </a:lnTo>
                  <a:lnTo>
                    <a:pt x="565" y="173"/>
                  </a:lnTo>
                  <a:lnTo>
                    <a:pt x="581" y="212"/>
                  </a:lnTo>
                  <a:lnTo>
                    <a:pt x="590" y="254"/>
                  </a:lnTo>
                  <a:lnTo>
                    <a:pt x="593" y="297"/>
                  </a:lnTo>
                  <a:lnTo>
                    <a:pt x="590" y="342"/>
                  </a:lnTo>
                  <a:lnTo>
                    <a:pt x="581" y="383"/>
                  </a:lnTo>
                  <a:lnTo>
                    <a:pt x="565" y="423"/>
                  </a:lnTo>
                  <a:lnTo>
                    <a:pt x="545" y="460"/>
                  </a:lnTo>
                  <a:lnTo>
                    <a:pt x="520" y="493"/>
                  </a:lnTo>
                  <a:lnTo>
                    <a:pt x="491" y="522"/>
                  </a:lnTo>
                  <a:lnTo>
                    <a:pt x="457" y="547"/>
                  </a:lnTo>
                  <a:lnTo>
                    <a:pt x="421" y="567"/>
                  </a:lnTo>
                  <a:lnTo>
                    <a:pt x="382" y="582"/>
                  </a:lnTo>
                  <a:lnTo>
                    <a:pt x="340" y="591"/>
                  </a:lnTo>
                  <a:lnTo>
                    <a:pt x="297" y="595"/>
                  </a:lnTo>
                  <a:lnTo>
                    <a:pt x="252" y="591"/>
                  </a:lnTo>
                  <a:lnTo>
                    <a:pt x="211" y="582"/>
                  </a:lnTo>
                  <a:lnTo>
                    <a:pt x="171" y="567"/>
                  </a:lnTo>
                  <a:lnTo>
                    <a:pt x="135" y="547"/>
                  </a:lnTo>
                  <a:lnTo>
                    <a:pt x="102" y="522"/>
                  </a:lnTo>
                  <a:lnTo>
                    <a:pt x="73" y="493"/>
                  </a:lnTo>
                  <a:lnTo>
                    <a:pt x="48" y="460"/>
                  </a:lnTo>
                  <a:lnTo>
                    <a:pt x="27" y="423"/>
                  </a:lnTo>
                  <a:lnTo>
                    <a:pt x="13" y="383"/>
                  </a:lnTo>
                  <a:lnTo>
                    <a:pt x="4" y="342"/>
                  </a:lnTo>
                  <a:lnTo>
                    <a:pt x="0" y="297"/>
                  </a:lnTo>
                  <a:lnTo>
                    <a:pt x="4" y="254"/>
                  </a:lnTo>
                  <a:lnTo>
                    <a:pt x="13" y="212"/>
                  </a:lnTo>
                  <a:lnTo>
                    <a:pt x="27" y="173"/>
                  </a:lnTo>
                  <a:lnTo>
                    <a:pt x="48" y="135"/>
                  </a:lnTo>
                  <a:lnTo>
                    <a:pt x="73" y="102"/>
                  </a:lnTo>
                  <a:lnTo>
                    <a:pt x="102" y="73"/>
                  </a:lnTo>
                  <a:lnTo>
                    <a:pt x="135" y="48"/>
                  </a:lnTo>
                  <a:lnTo>
                    <a:pt x="171" y="28"/>
                  </a:lnTo>
                  <a:lnTo>
                    <a:pt x="211" y="13"/>
                  </a:lnTo>
                  <a:lnTo>
                    <a:pt x="252" y="3"/>
                  </a:lnTo>
                  <a:lnTo>
                    <a:pt x="29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00796" tIns="50398" rIns="100796" bIns="50398" numCol="1" anchor="t" anchorCtr="0" compatLnSpc="1">
              <a:prstTxWarp prst="textNoShape">
                <a:avLst/>
              </a:prstTxWarp>
            </a:bodyPr>
            <a:lstStyle/>
            <a:p>
              <a:pPr defTabSz="1343985">
                <a:defRPr/>
              </a:pPr>
              <a:endParaRPr lang="ru-RU" sz="1764" kern="0" dirty="0">
                <a:solidFill>
                  <a:srgbClr val="535353"/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-3071813" y="3065463"/>
              <a:ext cx="365125" cy="609600"/>
            </a:xfrm>
            <a:custGeom>
              <a:avLst/>
              <a:gdLst>
                <a:gd name="T0" fmla="*/ 291 w 1151"/>
                <a:gd name="T1" fmla="*/ 1 h 1917"/>
                <a:gd name="T2" fmla="*/ 319 w 1151"/>
                <a:gd name="T3" fmla="*/ 5 h 1917"/>
                <a:gd name="T4" fmla="*/ 336 w 1151"/>
                <a:gd name="T5" fmla="*/ 9 h 1917"/>
                <a:gd name="T6" fmla="*/ 372 w 1151"/>
                <a:gd name="T7" fmla="*/ 19 h 1917"/>
                <a:gd name="T8" fmla="*/ 435 w 1151"/>
                <a:gd name="T9" fmla="*/ 52 h 1917"/>
                <a:gd name="T10" fmla="*/ 490 w 1151"/>
                <a:gd name="T11" fmla="*/ 99 h 1917"/>
                <a:gd name="T12" fmla="*/ 513 w 1151"/>
                <a:gd name="T13" fmla="*/ 130 h 1917"/>
                <a:gd name="T14" fmla="*/ 583 w 1151"/>
                <a:gd name="T15" fmla="*/ 224 h 1917"/>
                <a:gd name="T16" fmla="*/ 641 w 1151"/>
                <a:gd name="T17" fmla="*/ 298 h 1917"/>
                <a:gd name="T18" fmla="*/ 694 w 1151"/>
                <a:gd name="T19" fmla="*/ 352 h 1917"/>
                <a:gd name="T20" fmla="*/ 743 w 1151"/>
                <a:gd name="T21" fmla="*/ 388 h 1917"/>
                <a:gd name="T22" fmla="*/ 794 w 1151"/>
                <a:gd name="T23" fmla="*/ 407 h 1917"/>
                <a:gd name="T24" fmla="*/ 850 w 1151"/>
                <a:gd name="T25" fmla="*/ 410 h 1917"/>
                <a:gd name="T26" fmla="*/ 916 w 1151"/>
                <a:gd name="T27" fmla="*/ 397 h 1917"/>
                <a:gd name="T28" fmla="*/ 995 w 1151"/>
                <a:gd name="T29" fmla="*/ 370 h 1917"/>
                <a:gd name="T30" fmla="*/ 1047 w 1151"/>
                <a:gd name="T31" fmla="*/ 363 h 1917"/>
                <a:gd name="T32" fmla="*/ 1095 w 1151"/>
                <a:gd name="T33" fmla="*/ 378 h 1917"/>
                <a:gd name="T34" fmla="*/ 1132 w 1151"/>
                <a:gd name="T35" fmla="*/ 413 h 1917"/>
                <a:gd name="T36" fmla="*/ 1150 w 1151"/>
                <a:gd name="T37" fmla="*/ 462 h 1917"/>
                <a:gd name="T38" fmla="*/ 1146 w 1151"/>
                <a:gd name="T39" fmla="*/ 513 h 1917"/>
                <a:gd name="T40" fmla="*/ 1121 w 1151"/>
                <a:gd name="T41" fmla="*/ 557 h 1917"/>
                <a:gd name="T42" fmla="*/ 1078 w 1151"/>
                <a:gd name="T43" fmla="*/ 586 h 1917"/>
                <a:gd name="T44" fmla="*/ 970 w 1151"/>
                <a:gd name="T45" fmla="*/ 620 h 1917"/>
                <a:gd name="T46" fmla="*/ 874 w 1151"/>
                <a:gd name="T47" fmla="*/ 637 h 1917"/>
                <a:gd name="T48" fmla="*/ 781 w 1151"/>
                <a:gd name="T49" fmla="*/ 635 h 1917"/>
                <a:gd name="T50" fmla="*/ 693 w 1151"/>
                <a:gd name="T51" fmla="*/ 615 h 1917"/>
                <a:gd name="T52" fmla="*/ 614 w 1151"/>
                <a:gd name="T53" fmla="*/ 578 h 1917"/>
                <a:gd name="T54" fmla="*/ 544 w 1151"/>
                <a:gd name="T55" fmla="*/ 525 h 1917"/>
                <a:gd name="T56" fmla="*/ 780 w 1151"/>
                <a:gd name="T57" fmla="*/ 849 h 1917"/>
                <a:gd name="T58" fmla="*/ 836 w 1151"/>
                <a:gd name="T59" fmla="*/ 862 h 1917"/>
                <a:gd name="T60" fmla="*/ 881 w 1151"/>
                <a:gd name="T61" fmla="*/ 894 h 1917"/>
                <a:gd name="T62" fmla="*/ 909 w 1151"/>
                <a:gd name="T63" fmla="*/ 942 h 1917"/>
                <a:gd name="T64" fmla="*/ 1007 w 1151"/>
                <a:gd name="T65" fmla="*/ 1766 h 1917"/>
                <a:gd name="T66" fmla="*/ 1003 w 1151"/>
                <a:gd name="T67" fmla="*/ 1820 h 1917"/>
                <a:gd name="T68" fmla="*/ 978 w 1151"/>
                <a:gd name="T69" fmla="*/ 1866 h 1917"/>
                <a:gd name="T70" fmla="*/ 939 w 1151"/>
                <a:gd name="T71" fmla="*/ 1900 h 1917"/>
                <a:gd name="T72" fmla="*/ 888 w 1151"/>
                <a:gd name="T73" fmla="*/ 1916 h 1917"/>
                <a:gd name="T74" fmla="*/ 871 w 1151"/>
                <a:gd name="T75" fmla="*/ 1917 h 1917"/>
                <a:gd name="T76" fmla="*/ 816 w 1151"/>
                <a:gd name="T77" fmla="*/ 1905 h 1917"/>
                <a:gd name="T78" fmla="*/ 771 w 1151"/>
                <a:gd name="T79" fmla="*/ 1874 h 1917"/>
                <a:gd name="T80" fmla="*/ 743 w 1151"/>
                <a:gd name="T81" fmla="*/ 1826 h 1917"/>
                <a:gd name="T82" fmla="*/ 659 w 1151"/>
                <a:gd name="T83" fmla="*/ 1123 h 1917"/>
                <a:gd name="T84" fmla="*/ 272 w 1151"/>
                <a:gd name="T85" fmla="*/ 1125 h 1917"/>
                <a:gd name="T86" fmla="*/ 206 w 1151"/>
                <a:gd name="T87" fmla="*/ 1118 h 1917"/>
                <a:gd name="T88" fmla="*/ 143 w 1151"/>
                <a:gd name="T89" fmla="*/ 1096 h 1917"/>
                <a:gd name="T90" fmla="*/ 87 w 1151"/>
                <a:gd name="T91" fmla="*/ 1062 h 1917"/>
                <a:gd name="T92" fmla="*/ 41 w 1151"/>
                <a:gd name="T93" fmla="*/ 1016 h 1917"/>
                <a:gd name="T94" fmla="*/ 12 w 1151"/>
                <a:gd name="T95" fmla="*/ 960 h 1917"/>
                <a:gd name="T96" fmla="*/ 0 w 1151"/>
                <a:gd name="T97" fmla="*/ 893 h 1917"/>
                <a:gd name="T98" fmla="*/ 3 w 1151"/>
                <a:gd name="T99" fmla="*/ 201 h 1917"/>
                <a:gd name="T100" fmla="*/ 26 w 1151"/>
                <a:gd name="T101" fmla="*/ 139 h 1917"/>
                <a:gd name="T102" fmla="*/ 66 w 1151"/>
                <a:gd name="T103" fmla="*/ 86 h 1917"/>
                <a:gd name="T104" fmla="*/ 117 w 1151"/>
                <a:gd name="T105" fmla="*/ 46 h 1917"/>
                <a:gd name="T106" fmla="*/ 176 w 1151"/>
                <a:gd name="T107" fmla="*/ 18 h 1917"/>
                <a:gd name="T108" fmla="*/ 206 w 1151"/>
                <a:gd name="T109" fmla="*/ 9 h 1917"/>
                <a:gd name="T110" fmla="*/ 217 w 1151"/>
                <a:gd name="T111" fmla="*/ 7 h 1917"/>
                <a:gd name="T112" fmla="*/ 243 w 1151"/>
                <a:gd name="T113" fmla="*/ 3 h 1917"/>
                <a:gd name="T114" fmla="*/ 274 w 1151"/>
                <a:gd name="T115" fmla="*/ 0 h 1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51" h="1917">
                  <a:moveTo>
                    <a:pt x="274" y="0"/>
                  </a:moveTo>
                  <a:lnTo>
                    <a:pt x="291" y="1"/>
                  </a:lnTo>
                  <a:lnTo>
                    <a:pt x="305" y="3"/>
                  </a:lnTo>
                  <a:lnTo>
                    <a:pt x="319" y="5"/>
                  </a:lnTo>
                  <a:lnTo>
                    <a:pt x="329" y="7"/>
                  </a:lnTo>
                  <a:lnTo>
                    <a:pt x="336" y="9"/>
                  </a:lnTo>
                  <a:lnTo>
                    <a:pt x="339" y="10"/>
                  </a:lnTo>
                  <a:lnTo>
                    <a:pt x="372" y="19"/>
                  </a:lnTo>
                  <a:lnTo>
                    <a:pt x="403" y="33"/>
                  </a:lnTo>
                  <a:lnTo>
                    <a:pt x="435" y="52"/>
                  </a:lnTo>
                  <a:lnTo>
                    <a:pt x="464" y="73"/>
                  </a:lnTo>
                  <a:lnTo>
                    <a:pt x="490" y="99"/>
                  </a:lnTo>
                  <a:lnTo>
                    <a:pt x="511" y="127"/>
                  </a:lnTo>
                  <a:lnTo>
                    <a:pt x="513" y="130"/>
                  </a:lnTo>
                  <a:lnTo>
                    <a:pt x="550" y="179"/>
                  </a:lnTo>
                  <a:lnTo>
                    <a:pt x="583" y="224"/>
                  </a:lnTo>
                  <a:lnTo>
                    <a:pt x="613" y="264"/>
                  </a:lnTo>
                  <a:lnTo>
                    <a:pt x="641" y="298"/>
                  </a:lnTo>
                  <a:lnTo>
                    <a:pt x="668" y="327"/>
                  </a:lnTo>
                  <a:lnTo>
                    <a:pt x="694" y="352"/>
                  </a:lnTo>
                  <a:lnTo>
                    <a:pt x="719" y="372"/>
                  </a:lnTo>
                  <a:lnTo>
                    <a:pt x="743" y="388"/>
                  </a:lnTo>
                  <a:lnTo>
                    <a:pt x="768" y="400"/>
                  </a:lnTo>
                  <a:lnTo>
                    <a:pt x="794" y="407"/>
                  </a:lnTo>
                  <a:lnTo>
                    <a:pt x="822" y="410"/>
                  </a:lnTo>
                  <a:lnTo>
                    <a:pt x="850" y="410"/>
                  </a:lnTo>
                  <a:lnTo>
                    <a:pt x="882" y="405"/>
                  </a:lnTo>
                  <a:lnTo>
                    <a:pt x="916" y="397"/>
                  </a:lnTo>
                  <a:lnTo>
                    <a:pt x="954" y="385"/>
                  </a:lnTo>
                  <a:lnTo>
                    <a:pt x="995" y="370"/>
                  </a:lnTo>
                  <a:lnTo>
                    <a:pt x="1021" y="364"/>
                  </a:lnTo>
                  <a:lnTo>
                    <a:pt x="1047" y="363"/>
                  </a:lnTo>
                  <a:lnTo>
                    <a:pt x="1072" y="368"/>
                  </a:lnTo>
                  <a:lnTo>
                    <a:pt x="1095" y="378"/>
                  </a:lnTo>
                  <a:lnTo>
                    <a:pt x="1115" y="393"/>
                  </a:lnTo>
                  <a:lnTo>
                    <a:pt x="1132" y="413"/>
                  </a:lnTo>
                  <a:lnTo>
                    <a:pt x="1144" y="437"/>
                  </a:lnTo>
                  <a:lnTo>
                    <a:pt x="1150" y="462"/>
                  </a:lnTo>
                  <a:lnTo>
                    <a:pt x="1151" y="488"/>
                  </a:lnTo>
                  <a:lnTo>
                    <a:pt x="1146" y="513"/>
                  </a:lnTo>
                  <a:lnTo>
                    <a:pt x="1136" y="537"/>
                  </a:lnTo>
                  <a:lnTo>
                    <a:pt x="1121" y="557"/>
                  </a:lnTo>
                  <a:lnTo>
                    <a:pt x="1101" y="573"/>
                  </a:lnTo>
                  <a:lnTo>
                    <a:pt x="1078" y="586"/>
                  </a:lnTo>
                  <a:lnTo>
                    <a:pt x="1022" y="605"/>
                  </a:lnTo>
                  <a:lnTo>
                    <a:pt x="970" y="620"/>
                  </a:lnTo>
                  <a:lnTo>
                    <a:pt x="920" y="631"/>
                  </a:lnTo>
                  <a:lnTo>
                    <a:pt x="874" y="637"/>
                  </a:lnTo>
                  <a:lnTo>
                    <a:pt x="829" y="639"/>
                  </a:lnTo>
                  <a:lnTo>
                    <a:pt x="781" y="635"/>
                  </a:lnTo>
                  <a:lnTo>
                    <a:pt x="735" y="628"/>
                  </a:lnTo>
                  <a:lnTo>
                    <a:pt x="693" y="615"/>
                  </a:lnTo>
                  <a:lnTo>
                    <a:pt x="653" y="599"/>
                  </a:lnTo>
                  <a:lnTo>
                    <a:pt x="614" y="578"/>
                  </a:lnTo>
                  <a:lnTo>
                    <a:pt x="579" y="553"/>
                  </a:lnTo>
                  <a:lnTo>
                    <a:pt x="544" y="525"/>
                  </a:lnTo>
                  <a:lnTo>
                    <a:pt x="544" y="851"/>
                  </a:lnTo>
                  <a:lnTo>
                    <a:pt x="780" y="849"/>
                  </a:lnTo>
                  <a:lnTo>
                    <a:pt x="809" y="853"/>
                  </a:lnTo>
                  <a:lnTo>
                    <a:pt x="836" y="862"/>
                  </a:lnTo>
                  <a:lnTo>
                    <a:pt x="859" y="875"/>
                  </a:lnTo>
                  <a:lnTo>
                    <a:pt x="881" y="894"/>
                  </a:lnTo>
                  <a:lnTo>
                    <a:pt x="897" y="916"/>
                  </a:lnTo>
                  <a:lnTo>
                    <a:pt x="909" y="942"/>
                  </a:lnTo>
                  <a:lnTo>
                    <a:pt x="915" y="971"/>
                  </a:lnTo>
                  <a:lnTo>
                    <a:pt x="1007" y="1766"/>
                  </a:lnTo>
                  <a:lnTo>
                    <a:pt x="1007" y="1793"/>
                  </a:lnTo>
                  <a:lnTo>
                    <a:pt x="1003" y="1820"/>
                  </a:lnTo>
                  <a:lnTo>
                    <a:pt x="993" y="1843"/>
                  </a:lnTo>
                  <a:lnTo>
                    <a:pt x="978" y="1866"/>
                  </a:lnTo>
                  <a:lnTo>
                    <a:pt x="960" y="1884"/>
                  </a:lnTo>
                  <a:lnTo>
                    <a:pt x="939" y="1900"/>
                  </a:lnTo>
                  <a:lnTo>
                    <a:pt x="915" y="1910"/>
                  </a:lnTo>
                  <a:lnTo>
                    <a:pt x="888" y="1916"/>
                  </a:lnTo>
                  <a:lnTo>
                    <a:pt x="879" y="1917"/>
                  </a:lnTo>
                  <a:lnTo>
                    <a:pt x="871" y="1917"/>
                  </a:lnTo>
                  <a:lnTo>
                    <a:pt x="843" y="1915"/>
                  </a:lnTo>
                  <a:lnTo>
                    <a:pt x="816" y="1905"/>
                  </a:lnTo>
                  <a:lnTo>
                    <a:pt x="793" y="1891"/>
                  </a:lnTo>
                  <a:lnTo>
                    <a:pt x="771" y="1874"/>
                  </a:lnTo>
                  <a:lnTo>
                    <a:pt x="755" y="1851"/>
                  </a:lnTo>
                  <a:lnTo>
                    <a:pt x="743" y="1826"/>
                  </a:lnTo>
                  <a:lnTo>
                    <a:pt x="736" y="1797"/>
                  </a:lnTo>
                  <a:lnTo>
                    <a:pt x="659" y="1123"/>
                  </a:lnTo>
                  <a:lnTo>
                    <a:pt x="294" y="1123"/>
                  </a:lnTo>
                  <a:lnTo>
                    <a:pt x="272" y="1125"/>
                  </a:lnTo>
                  <a:lnTo>
                    <a:pt x="239" y="1122"/>
                  </a:lnTo>
                  <a:lnTo>
                    <a:pt x="206" y="1118"/>
                  </a:lnTo>
                  <a:lnTo>
                    <a:pt x="175" y="1108"/>
                  </a:lnTo>
                  <a:lnTo>
                    <a:pt x="143" y="1096"/>
                  </a:lnTo>
                  <a:lnTo>
                    <a:pt x="114" y="1081"/>
                  </a:lnTo>
                  <a:lnTo>
                    <a:pt x="87" y="1062"/>
                  </a:lnTo>
                  <a:lnTo>
                    <a:pt x="62" y="1041"/>
                  </a:lnTo>
                  <a:lnTo>
                    <a:pt x="41" y="1016"/>
                  </a:lnTo>
                  <a:lnTo>
                    <a:pt x="24" y="989"/>
                  </a:lnTo>
                  <a:lnTo>
                    <a:pt x="12" y="960"/>
                  </a:lnTo>
                  <a:lnTo>
                    <a:pt x="3" y="928"/>
                  </a:lnTo>
                  <a:lnTo>
                    <a:pt x="0" y="893"/>
                  </a:lnTo>
                  <a:lnTo>
                    <a:pt x="0" y="237"/>
                  </a:lnTo>
                  <a:lnTo>
                    <a:pt x="3" y="201"/>
                  </a:lnTo>
                  <a:lnTo>
                    <a:pt x="12" y="168"/>
                  </a:lnTo>
                  <a:lnTo>
                    <a:pt x="26" y="139"/>
                  </a:lnTo>
                  <a:lnTo>
                    <a:pt x="43" y="111"/>
                  </a:lnTo>
                  <a:lnTo>
                    <a:pt x="66" y="86"/>
                  </a:lnTo>
                  <a:lnTo>
                    <a:pt x="90" y="65"/>
                  </a:lnTo>
                  <a:lnTo>
                    <a:pt x="117" y="46"/>
                  </a:lnTo>
                  <a:lnTo>
                    <a:pt x="146" y="31"/>
                  </a:lnTo>
                  <a:lnTo>
                    <a:pt x="176" y="18"/>
                  </a:lnTo>
                  <a:lnTo>
                    <a:pt x="206" y="9"/>
                  </a:lnTo>
                  <a:lnTo>
                    <a:pt x="206" y="9"/>
                  </a:lnTo>
                  <a:lnTo>
                    <a:pt x="210" y="9"/>
                  </a:lnTo>
                  <a:lnTo>
                    <a:pt x="217" y="7"/>
                  </a:lnTo>
                  <a:lnTo>
                    <a:pt x="229" y="5"/>
                  </a:lnTo>
                  <a:lnTo>
                    <a:pt x="243" y="3"/>
                  </a:lnTo>
                  <a:lnTo>
                    <a:pt x="258" y="1"/>
                  </a:lnTo>
                  <a:lnTo>
                    <a:pt x="27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00796" tIns="50398" rIns="100796" bIns="50398" numCol="1" anchor="t" anchorCtr="0" compatLnSpc="1">
              <a:prstTxWarp prst="textNoShape">
                <a:avLst/>
              </a:prstTxWarp>
            </a:bodyPr>
            <a:lstStyle/>
            <a:p>
              <a:pPr defTabSz="1343985">
                <a:defRPr/>
              </a:pPr>
              <a:endParaRPr lang="ru-RU" sz="1764" kern="0" dirty="0">
                <a:solidFill>
                  <a:srgbClr val="535353"/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22" name="Freeform 17"/>
            <p:cNvSpPr>
              <a:spLocks/>
            </p:cNvSpPr>
            <p:nvPr/>
          </p:nvSpPr>
          <p:spPr bwMode="auto">
            <a:xfrm>
              <a:off x="-3163888" y="3106738"/>
              <a:ext cx="290513" cy="571500"/>
            </a:xfrm>
            <a:custGeom>
              <a:avLst/>
              <a:gdLst>
                <a:gd name="T0" fmla="*/ 142 w 914"/>
                <a:gd name="T1" fmla="*/ 3 h 1798"/>
                <a:gd name="T2" fmla="*/ 188 w 914"/>
                <a:gd name="T3" fmla="*/ 26 h 1798"/>
                <a:gd name="T4" fmla="*/ 218 w 914"/>
                <a:gd name="T5" fmla="*/ 65 h 1798"/>
                <a:gd name="T6" fmla="*/ 230 w 914"/>
                <a:gd name="T7" fmla="*/ 115 h 1798"/>
                <a:gd name="T8" fmla="*/ 799 w 914"/>
                <a:gd name="T9" fmla="*/ 1031 h 1798"/>
                <a:gd name="T10" fmla="*/ 849 w 914"/>
                <a:gd name="T11" fmla="*/ 1043 h 1798"/>
                <a:gd name="T12" fmla="*/ 889 w 914"/>
                <a:gd name="T13" fmla="*/ 1075 h 1798"/>
                <a:gd name="T14" fmla="*/ 911 w 914"/>
                <a:gd name="T15" fmla="*/ 1121 h 1798"/>
                <a:gd name="T16" fmla="*/ 911 w 914"/>
                <a:gd name="T17" fmla="*/ 1172 h 1798"/>
                <a:gd name="T18" fmla="*/ 890 w 914"/>
                <a:gd name="T19" fmla="*/ 1216 h 1798"/>
                <a:gd name="T20" fmla="*/ 854 w 914"/>
                <a:gd name="T21" fmla="*/ 1248 h 1798"/>
                <a:gd name="T22" fmla="*/ 878 w 914"/>
                <a:gd name="T23" fmla="*/ 1310 h 1798"/>
                <a:gd name="T24" fmla="*/ 887 w 914"/>
                <a:gd name="T25" fmla="*/ 1378 h 1798"/>
                <a:gd name="T26" fmla="*/ 883 w 914"/>
                <a:gd name="T27" fmla="*/ 1726 h 1798"/>
                <a:gd name="T28" fmla="*/ 858 w 914"/>
                <a:gd name="T29" fmla="*/ 1770 h 1798"/>
                <a:gd name="T30" fmla="*/ 816 w 914"/>
                <a:gd name="T31" fmla="*/ 1794 h 1798"/>
                <a:gd name="T32" fmla="*/ 765 w 914"/>
                <a:gd name="T33" fmla="*/ 1794 h 1798"/>
                <a:gd name="T34" fmla="*/ 722 w 914"/>
                <a:gd name="T35" fmla="*/ 1770 h 1798"/>
                <a:gd name="T36" fmla="*/ 698 w 914"/>
                <a:gd name="T37" fmla="*/ 1726 h 1798"/>
                <a:gd name="T38" fmla="*/ 694 w 914"/>
                <a:gd name="T39" fmla="*/ 1378 h 1798"/>
                <a:gd name="T40" fmla="*/ 684 w 914"/>
                <a:gd name="T41" fmla="*/ 1338 h 1798"/>
                <a:gd name="T42" fmla="*/ 656 w 914"/>
                <a:gd name="T43" fmla="*/ 1310 h 1798"/>
                <a:gd name="T44" fmla="*/ 616 w 914"/>
                <a:gd name="T45" fmla="*/ 1299 h 1798"/>
                <a:gd name="T46" fmla="*/ 273 w 914"/>
                <a:gd name="T47" fmla="*/ 1302 h 1798"/>
                <a:gd name="T48" fmla="*/ 238 w 914"/>
                <a:gd name="T49" fmla="*/ 1323 h 1798"/>
                <a:gd name="T50" fmla="*/ 218 w 914"/>
                <a:gd name="T51" fmla="*/ 1357 h 1798"/>
                <a:gd name="T52" fmla="*/ 215 w 914"/>
                <a:gd name="T53" fmla="*/ 1702 h 1798"/>
                <a:gd name="T54" fmla="*/ 202 w 914"/>
                <a:gd name="T55" fmla="*/ 1750 h 1798"/>
                <a:gd name="T56" fmla="*/ 167 w 914"/>
                <a:gd name="T57" fmla="*/ 1785 h 1798"/>
                <a:gd name="T58" fmla="*/ 118 w 914"/>
                <a:gd name="T59" fmla="*/ 1798 h 1798"/>
                <a:gd name="T60" fmla="*/ 70 w 914"/>
                <a:gd name="T61" fmla="*/ 1785 h 1798"/>
                <a:gd name="T62" fmla="*/ 35 w 914"/>
                <a:gd name="T63" fmla="*/ 1750 h 1798"/>
                <a:gd name="T64" fmla="*/ 22 w 914"/>
                <a:gd name="T65" fmla="*/ 1702 h 1798"/>
                <a:gd name="T66" fmla="*/ 25 w 914"/>
                <a:gd name="T67" fmla="*/ 1343 h 1798"/>
                <a:gd name="T68" fmla="*/ 42 w 914"/>
                <a:gd name="T69" fmla="*/ 1276 h 1798"/>
                <a:gd name="T70" fmla="*/ 38 w 914"/>
                <a:gd name="T71" fmla="*/ 1232 h 1798"/>
                <a:gd name="T72" fmla="*/ 11 w 914"/>
                <a:gd name="T73" fmla="*/ 1194 h 1798"/>
                <a:gd name="T74" fmla="*/ 0 w 914"/>
                <a:gd name="T75" fmla="*/ 1146 h 1798"/>
                <a:gd name="T76" fmla="*/ 4 w 914"/>
                <a:gd name="T77" fmla="*/ 89 h 1798"/>
                <a:gd name="T78" fmla="*/ 26 w 914"/>
                <a:gd name="T79" fmla="*/ 43 h 1798"/>
                <a:gd name="T80" fmla="*/ 65 w 914"/>
                <a:gd name="T81" fmla="*/ 12 h 1798"/>
                <a:gd name="T82" fmla="*/ 115 w 914"/>
                <a:gd name="T83" fmla="*/ 0 h 1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14" h="1798">
                  <a:moveTo>
                    <a:pt x="115" y="0"/>
                  </a:moveTo>
                  <a:lnTo>
                    <a:pt x="142" y="3"/>
                  </a:lnTo>
                  <a:lnTo>
                    <a:pt x="165" y="12"/>
                  </a:lnTo>
                  <a:lnTo>
                    <a:pt x="188" y="26"/>
                  </a:lnTo>
                  <a:lnTo>
                    <a:pt x="205" y="43"/>
                  </a:lnTo>
                  <a:lnTo>
                    <a:pt x="218" y="65"/>
                  </a:lnTo>
                  <a:lnTo>
                    <a:pt x="228" y="89"/>
                  </a:lnTo>
                  <a:lnTo>
                    <a:pt x="230" y="115"/>
                  </a:lnTo>
                  <a:lnTo>
                    <a:pt x="230" y="1031"/>
                  </a:lnTo>
                  <a:lnTo>
                    <a:pt x="799" y="1031"/>
                  </a:lnTo>
                  <a:lnTo>
                    <a:pt x="826" y="1035"/>
                  </a:lnTo>
                  <a:lnTo>
                    <a:pt x="849" y="1043"/>
                  </a:lnTo>
                  <a:lnTo>
                    <a:pt x="870" y="1057"/>
                  </a:lnTo>
                  <a:lnTo>
                    <a:pt x="889" y="1075"/>
                  </a:lnTo>
                  <a:lnTo>
                    <a:pt x="902" y="1096"/>
                  </a:lnTo>
                  <a:lnTo>
                    <a:pt x="911" y="1121"/>
                  </a:lnTo>
                  <a:lnTo>
                    <a:pt x="914" y="1146"/>
                  </a:lnTo>
                  <a:lnTo>
                    <a:pt x="911" y="1172"/>
                  </a:lnTo>
                  <a:lnTo>
                    <a:pt x="903" y="1196"/>
                  </a:lnTo>
                  <a:lnTo>
                    <a:pt x="890" y="1216"/>
                  </a:lnTo>
                  <a:lnTo>
                    <a:pt x="874" y="1234"/>
                  </a:lnTo>
                  <a:lnTo>
                    <a:pt x="854" y="1248"/>
                  </a:lnTo>
                  <a:lnTo>
                    <a:pt x="868" y="1278"/>
                  </a:lnTo>
                  <a:lnTo>
                    <a:pt x="878" y="1310"/>
                  </a:lnTo>
                  <a:lnTo>
                    <a:pt x="885" y="1343"/>
                  </a:lnTo>
                  <a:lnTo>
                    <a:pt x="887" y="1378"/>
                  </a:lnTo>
                  <a:lnTo>
                    <a:pt x="887" y="1702"/>
                  </a:lnTo>
                  <a:lnTo>
                    <a:pt x="883" y="1726"/>
                  </a:lnTo>
                  <a:lnTo>
                    <a:pt x="874" y="1750"/>
                  </a:lnTo>
                  <a:lnTo>
                    <a:pt x="858" y="1770"/>
                  </a:lnTo>
                  <a:lnTo>
                    <a:pt x="840" y="1785"/>
                  </a:lnTo>
                  <a:lnTo>
                    <a:pt x="816" y="1794"/>
                  </a:lnTo>
                  <a:lnTo>
                    <a:pt x="790" y="1798"/>
                  </a:lnTo>
                  <a:lnTo>
                    <a:pt x="765" y="1794"/>
                  </a:lnTo>
                  <a:lnTo>
                    <a:pt x="742" y="1785"/>
                  </a:lnTo>
                  <a:lnTo>
                    <a:pt x="722" y="1770"/>
                  </a:lnTo>
                  <a:lnTo>
                    <a:pt x="707" y="1750"/>
                  </a:lnTo>
                  <a:lnTo>
                    <a:pt x="698" y="1726"/>
                  </a:lnTo>
                  <a:lnTo>
                    <a:pt x="694" y="1702"/>
                  </a:lnTo>
                  <a:lnTo>
                    <a:pt x="694" y="1378"/>
                  </a:lnTo>
                  <a:lnTo>
                    <a:pt x="692" y="1357"/>
                  </a:lnTo>
                  <a:lnTo>
                    <a:pt x="684" y="1338"/>
                  </a:lnTo>
                  <a:lnTo>
                    <a:pt x="671" y="1323"/>
                  </a:lnTo>
                  <a:lnTo>
                    <a:pt x="656" y="1310"/>
                  </a:lnTo>
                  <a:lnTo>
                    <a:pt x="637" y="1302"/>
                  </a:lnTo>
                  <a:lnTo>
                    <a:pt x="616" y="1299"/>
                  </a:lnTo>
                  <a:lnTo>
                    <a:pt x="293" y="1299"/>
                  </a:lnTo>
                  <a:lnTo>
                    <a:pt x="273" y="1302"/>
                  </a:lnTo>
                  <a:lnTo>
                    <a:pt x="253" y="1310"/>
                  </a:lnTo>
                  <a:lnTo>
                    <a:pt x="238" y="1323"/>
                  </a:lnTo>
                  <a:lnTo>
                    <a:pt x="225" y="1338"/>
                  </a:lnTo>
                  <a:lnTo>
                    <a:pt x="218" y="1357"/>
                  </a:lnTo>
                  <a:lnTo>
                    <a:pt x="215" y="1378"/>
                  </a:lnTo>
                  <a:lnTo>
                    <a:pt x="215" y="1702"/>
                  </a:lnTo>
                  <a:lnTo>
                    <a:pt x="211" y="1726"/>
                  </a:lnTo>
                  <a:lnTo>
                    <a:pt x="202" y="1750"/>
                  </a:lnTo>
                  <a:lnTo>
                    <a:pt x="186" y="1770"/>
                  </a:lnTo>
                  <a:lnTo>
                    <a:pt x="167" y="1785"/>
                  </a:lnTo>
                  <a:lnTo>
                    <a:pt x="144" y="1794"/>
                  </a:lnTo>
                  <a:lnTo>
                    <a:pt x="118" y="1798"/>
                  </a:lnTo>
                  <a:lnTo>
                    <a:pt x="93" y="1794"/>
                  </a:lnTo>
                  <a:lnTo>
                    <a:pt x="70" y="1785"/>
                  </a:lnTo>
                  <a:lnTo>
                    <a:pt x="50" y="1770"/>
                  </a:lnTo>
                  <a:lnTo>
                    <a:pt x="35" y="1750"/>
                  </a:lnTo>
                  <a:lnTo>
                    <a:pt x="26" y="1726"/>
                  </a:lnTo>
                  <a:lnTo>
                    <a:pt x="22" y="1702"/>
                  </a:lnTo>
                  <a:lnTo>
                    <a:pt x="22" y="1378"/>
                  </a:lnTo>
                  <a:lnTo>
                    <a:pt x="25" y="1343"/>
                  </a:lnTo>
                  <a:lnTo>
                    <a:pt x="32" y="1309"/>
                  </a:lnTo>
                  <a:lnTo>
                    <a:pt x="42" y="1276"/>
                  </a:lnTo>
                  <a:lnTo>
                    <a:pt x="56" y="1246"/>
                  </a:lnTo>
                  <a:lnTo>
                    <a:pt x="38" y="1232"/>
                  </a:lnTo>
                  <a:lnTo>
                    <a:pt x="22" y="1215"/>
                  </a:lnTo>
                  <a:lnTo>
                    <a:pt x="11" y="1194"/>
                  </a:lnTo>
                  <a:lnTo>
                    <a:pt x="2" y="1171"/>
                  </a:lnTo>
                  <a:lnTo>
                    <a:pt x="0" y="1146"/>
                  </a:lnTo>
                  <a:lnTo>
                    <a:pt x="0" y="115"/>
                  </a:lnTo>
                  <a:lnTo>
                    <a:pt x="4" y="89"/>
                  </a:lnTo>
                  <a:lnTo>
                    <a:pt x="12" y="65"/>
                  </a:lnTo>
                  <a:lnTo>
                    <a:pt x="26" y="43"/>
                  </a:lnTo>
                  <a:lnTo>
                    <a:pt x="43" y="26"/>
                  </a:lnTo>
                  <a:lnTo>
                    <a:pt x="65" y="12"/>
                  </a:lnTo>
                  <a:lnTo>
                    <a:pt x="89" y="3"/>
                  </a:lnTo>
                  <a:lnTo>
                    <a:pt x="1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00796" tIns="50398" rIns="100796" bIns="50398" numCol="1" anchor="t" anchorCtr="0" compatLnSpc="1">
              <a:prstTxWarp prst="textNoShape">
                <a:avLst/>
              </a:prstTxWarp>
            </a:bodyPr>
            <a:lstStyle/>
            <a:p>
              <a:pPr defTabSz="1343985">
                <a:defRPr/>
              </a:pPr>
              <a:endParaRPr lang="ru-RU" sz="1764" kern="0" dirty="0">
                <a:solidFill>
                  <a:srgbClr val="535353"/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23" name="Freeform 18"/>
            <p:cNvSpPr>
              <a:spLocks/>
            </p:cNvSpPr>
            <p:nvPr/>
          </p:nvSpPr>
          <p:spPr bwMode="auto">
            <a:xfrm>
              <a:off x="-2239963" y="2873376"/>
              <a:ext cx="188913" cy="188913"/>
            </a:xfrm>
            <a:custGeom>
              <a:avLst/>
              <a:gdLst>
                <a:gd name="T0" fmla="*/ 296 w 593"/>
                <a:gd name="T1" fmla="*/ 0 h 595"/>
                <a:gd name="T2" fmla="*/ 340 w 593"/>
                <a:gd name="T3" fmla="*/ 3 h 595"/>
                <a:gd name="T4" fmla="*/ 382 w 593"/>
                <a:gd name="T5" fmla="*/ 13 h 595"/>
                <a:gd name="T6" fmla="*/ 421 w 593"/>
                <a:gd name="T7" fmla="*/ 28 h 595"/>
                <a:gd name="T8" fmla="*/ 457 w 593"/>
                <a:gd name="T9" fmla="*/ 48 h 595"/>
                <a:gd name="T10" fmla="*/ 491 w 593"/>
                <a:gd name="T11" fmla="*/ 73 h 595"/>
                <a:gd name="T12" fmla="*/ 520 w 593"/>
                <a:gd name="T13" fmla="*/ 102 h 595"/>
                <a:gd name="T14" fmla="*/ 545 w 593"/>
                <a:gd name="T15" fmla="*/ 135 h 595"/>
                <a:gd name="T16" fmla="*/ 565 w 593"/>
                <a:gd name="T17" fmla="*/ 173 h 595"/>
                <a:gd name="T18" fmla="*/ 580 w 593"/>
                <a:gd name="T19" fmla="*/ 212 h 595"/>
                <a:gd name="T20" fmla="*/ 589 w 593"/>
                <a:gd name="T21" fmla="*/ 254 h 595"/>
                <a:gd name="T22" fmla="*/ 593 w 593"/>
                <a:gd name="T23" fmla="*/ 297 h 595"/>
                <a:gd name="T24" fmla="*/ 589 w 593"/>
                <a:gd name="T25" fmla="*/ 342 h 595"/>
                <a:gd name="T26" fmla="*/ 580 w 593"/>
                <a:gd name="T27" fmla="*/ 383 h 595"/>
                <a:gd name="T28" fmla="*/ 565 w 593"/>
                <a:gd name="T29" fmla="*/ 423 h 595"/>
                <a:gd name="T30" fmla="*/ 545 w 593"/>
                <a:gd name="T31" fmla="*/ 460 h 595"/>
                <a:gd name="T32" fmla="*/ 520 w 593"/>
                <a:gd name="T33" fmla="*/ 493 h 595"/>
                <a:gd name="T34" fmla="*/ 491 w 593"/>
                <a:gd name="T35" fmla="*/ 522 h 595"/>
                <a:gd name="T36" fmla="*/ 457 w 593"/>
                <a:gd name="T37" fmla="*/ 547 h 595"/>
                <a:gd name="T38" fmla="*/ 421 w 593"/>
                <a:gd name="T39" fmla="*/ 567 h 595"/>
                <a:gd name="T40" fmla="*/ 382 w 593"/>
                <a:gd name="T41" fmla="*/ 582 h 595"/>
                <a:gd name="T42" fmla="*/ 340 w 593"/>
                <a:gd name="T43" fmla="*/ 591 h 595"/>
                <a:gd name="T44" fmla="*/ 296 w 593"/>
                <a:gd name="T45" fmla="*/ 595 h 595"/>
                <a:gd name="T46" fmla="*/ 252 w 593"/>
                <a:gd name="T47" fmla="*/ 591 h 595"/>
                <a:gd name="T48" fmla="*/ 211 w 593"/>
                <a:gd name="T49" fmla="*/ 582 h 595"/>
                <a:gd name="T50" fmla="*/ 171 w 593"/>
                <a:gd name="T51" fmla="*/ 567 h 595"/>
                <a:gd name="T52" fmla="*/ 134 w 593"/>
                <a:gd name="T53" fmla="*/ 547 h 595"/>
                <a:gd name="T54" fmla="*/ 102 w 593"/>
                <a:gd name="T55" fmla="*/ 522 h 595"/>
                <a:gd name="T56" fmla="*/ 72 w 593"/>
                <a:gd name="T57" fmla="*/ 493 h 595"/>
                <a:gd name="T58" fmla="*/ 48 w 593"/>
                <a:gd name="T59" fmla="*/ 460 h 595"/>
                <a:gd name="T60" fmla="*/ 27 w 593"/>
                <a:gd name="T61" fmla="*/ 423 h 595"/>
                <a:gd name="T62" fmla="*/ 12 w 593"/>
                <a:gd name="T63" fmla="*/ 383 h 595"/>
                <a:gd name="T64" fmla="*/ 3 w 593"/>
                <a:gd name="T65" fmla="*/ 342 h 595"/>
                <a:gd name="T66" fmla="*/ 0 w 593"/>
                <a:gd name="T67" fmla="*/ 297 h 595"/>
                <a:gd name="T68" fmla="*/ 3 w 593"/>
                <a:gd name="T69" fmla="*/ 254 h 595"/>
                <a:gd name="T70" fmla="*/ 12 w 593"/>
                <a:gd name="T71" fmla="*/ 212 h 595"/>
                <a:gd name="T72" fmla="*/ 27 w 593"/>
                <a:gd name="T73" fmla="*/ 173 h 595"/>
                <a:gd name="T74" fmla="*/ 48 w 593"/>
                <a:gd name="T75" fmla="*/ 135 h 595"/>
                <a:gd name="T76" fmla="*/ 72 w 593"/>
                <a:gd name="T77" fmla="*/ 102 h 595"/>
                <a:gd name="T78" fmla="*/ 102 w 593"/>
                <a:gd name="T79" fmla="*/ 73 h 595"/>
                <a:gd name="T80" fmla="*/ 134 w 593"/>
                <a:gd name="T81" fmla="*/ 48 h 595"/>
                <a:gd name="T82" fmla="*/ 171 w 593"/>
                <a:gd name="T83" fmla="*/ 28 h 595"/>
                <a:gd name="T84" fmla="*/ 211 w 593"/>
                <a:gd name="T85" fmla="*/ 13 h 595"/>
                <a:gd name="T86" fmla="*/ 252 w 593"/>
                <a:gd name="T87" fmla="*/ 3 h 595"/>
                <a:gd name="T88" fmla="*/ 296 w 593"/>
                <a:gd name="T89" fmla="*/ 0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93" h="595">
                  <a:moveTo>
                    <a:pt x="296" y="0"/>
                  </a:moveTo>
                  <a:lnTo>
                    <a:pt x="340" y="3"/>
                  </a:lnTo>
                  <a:lnTo>
                    <a:pt x="382" y="13"/>
                  </a:lnTo>
                  <a:lnTo>
                    <a:pt x="421" y="28"/>
                  </a:lnTo>
                  <a:lnTo>
                    <a:pt x="457" y="48"/>
                  </a:lnTo>
                  <a:lnTo>
                    <a:pt x="491" y="73"/>
                  </a:lnTo>
                  <a:lnTo>
                    <a:pt x="520" y="102"/>
                  </a:lnTo>
                  <a:lnTo>
                    <a:pt x="545" y="135"/>
                  </a:lnTo>
                  <a:lnTo>
                    <a:pt x="565" y="173"/>
                  </a:lnTo>
                  <a:lnTo>
                    <a:pt x="580" y="212"/>
                  </a:lnTo>
                  <a:lnTo>
                    <a:pt x="589" y="254"/>
                  </a:lnTo>
                  <a:lnTo>
                    <a:pt x="593" y="297"/>
                  </a:lnTo>
                  <a:lnTo>
                    <a:pt x="589" y="342"/>
                  </a:lnTo>
                  <a:lnTo>
                    <a:pt x="580" y="383"/>
                  </a:lnTo>
                  <a:lnTo>
                    <a:pt x="565" y="423"/>
                  </a:lnTo>
                  <a:lnTo>
                    <a:pt x="545" y="460"/>
                  </a:lnTo>
                  <a:lnTo>
                    <a:pt x="520" y="493"/>
                  </a:lnTo>
                  <a:lnTo>
                    <a:pt x="491" y="522"/>
                  </a:lnTo>
                  <a:lnTo>
                    <a:pt x="457" y="547"/>
                  </a:lnTo>
                  <a:lnTo>
                    <a:pt x="421" y="567"/>
                  </a:lnTo>
                  <a:lnTo>
                    <a:pt x="382" y="582"/>
                  </a:lnTo>
                  <a:lnTo>
                    <a:pt x="340" y="591"/>
                  </a:lnTo>
                  <a:lnTo>
                    <a:pt x="296" y="595"/>
                  </a:lnTo>
                  <a:lnTo>
                    <a:pt x="252" y="591"/>
                  </a:lnTo>
                  <a:lnTo>
                    <a:pt x="211" y="582"/>
                  </a:lnTo>
                  <a:lnTo>
                    <a:pt x="171" y="567"/>
                  </a:lnTo>
                  <a:lnTo>
                    <a:pt x="134" y="547"/>
                  </a:lnTo>
                  <a:lnTo>
                    <a:pt x="102" y="522"/>
                  </a:lnTo>
                  <a:lnTo>
                    <a:pt x="72" y="493"/>
                  </a:lnTo>
                  <a:lnTo>
                    <a:pt x="48" y="460"/>
                  </a:lnTo>
                  <a:lnTo>
                    <a:pt x="27" y="423"/>
                  </a:lnTo>
                  <a:lnTo>
                    <a:pt x="12" y="383"/>
                  </a:lnTo>
                  <a:lnTo>
                    <a:pt x="3" y="342"/>
                  </a:lnTo>
                  <a:lnTo>
                    <a:pt x="0" y="297"/>
                  </a:lnTo>
                  <a:lnTo>
                    <a:pt x="3" y="254"/>
                  </a:lnTo>
                  <a:lnTo>
                    <a:pt x="12" y="212"/>
                  </a:lnTo>
                  <a:lnTo>
                    <a:pt x="27" y="173"/>
                  </a:lnTo>
                  <a:lnTo>
                    <a:pt x="48" y="135"/>
                  </a:lnTo>
                  <a:lnTo>
                    <a:pt x="72" y="102"/>
                  </a:lnTo>
                  <a:lnTo>
                    <a:pt x="102" y="73"/>
                  </a:lnTo>
                  <a:lnTo>
                    <a:pt x="134" y="48"/>
                  </a:lnTo>
                  <a:lnTo>
                    <a:pt x="171" y="28"/>
                  </a:lnTo>
                  <a:lnTo>
                    <a:pt x="211" y="13"/>
                  </a:lnTo>
                  <a:lnTo>
                    <a:pt x="252" y="3"/>
                  </a:lnTo>
                  <a:lnTo>
                    <a:pt x="29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00796" tIns="50398" rIns="100796" bIns="50398" numCol="1" anchor="t" anchorCtr="0" compatLnSpc="1">
              <a:prstTxWarp prst="textNoShape">
                <a:avLst/>
              </a:prstTxWarp>
            </a:bodyPr>
            <a:lstStyle/>
            <a:p>
              <a:pPr defTabSz="1343985">
                <a:defRPr/>
              </a:pPr>
              <a:endParaRPr lang="ru-RU" sz="1764" kern="0" dirty="0">
                <a:solidFill>
                  <a:srgbClr val="535353"/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24" name="Freeform 19"/>
            <p:cNvSpPr>
              <a:spLocks/>
            </p:cNvSpPr>
            <p:nvPr/>
          </p:nvSpPr>
          <p:spPr bwMode="auto">
            <a:xfrm>
              <a:off x="-2403476" y="3065463"/>
              <a:ext cx="365125" cy="609600"/>
            </a:xfrm>
            <a:custGeom>
              <a:avLst/>
              <a:gdLst>
                <a:gd name="T0" fmla="*/ 892 w 1150"/>
                <a:gd name="T1" fmla="*/ 1 h 1917"/>
                <a:gd name="T2" fmla="*/ 922 w 1150"/>
                <a:gd name="T3" fmla="*/ 5 h 1917"/>
                <a:gd name="T4" fmla="*/ 941 w 1150"/>
                <a:gd name="T5" fmla="*/ 9 h 1917"/>
                <a:gd name="T6" fmla="*/ 945 w 1150"/>
                <a:gd name="T7" fmla="*/ 9 h 1917"/>
                <a:gd name="T8" fmla="*/ 1005 w 1150"/>
                <a:gd name="T9" fmla="*/ 31 h 1917"/>
                <a:gd name="T10" fmla="*/ 1060 w 1150"/>
                <a:gd name="T11" fmla="*/ 65 h 1917"/>
                <a:gd name="T12" fmla="*/ 1107 w 1150"/>
                <a:gd name="T13" fmla="*/ 111 h 1917"/>
                <a:gd name="T14" fmla="*/ 1138 w 1150"/>
                <a:gd name="T15" fmla="*/ 168 h 1917"/>
                <a:gd name="T16" fmla="*/ 1150 w 1150"/>
                <a:gd name="T17" fmla="*/ 237 h 1917"/>
                <a:gd name="T18" fmla="*/ 1148 w 1150"/>
                <a:gd name="T19" fmla="*/ 928 h 1917"/>
                <a:gd name="T20" fmla="*/ 1127 w 1150"/>
                <a:gd name="T21" fmla="*/ 989 h 1917"/>
                <a:gd name="T22" fmla="*/ 1088 w 1150"/>
                <a:gd name="T23" fmla="*/ 1041 h 1917"/>
                <a:gd name="T24" fmla="*/ 1036 w 1150"/>
                <a:gd name="T25" fmla="*/ 1081 h 1917"/>
                <a:gd name="T26" fmla="*/ 976 w 1150"/>
                <a:gd name="T27" fmla="*/ 1108 h 1917"/>
                <a:gd name="T28" fmla="*/ 911 w 1150"/>
                <a:gd name="T29" fmla="*/ 1122 h 1917"/>
                <a:gd name="T30" fmla="*/ 857 w 1150"/>
                <a:gd name="T31" fmla="*/ 1123 h 1917"/>
                <a:gd name="T32" fmla="*/ 414 w 1150"/>
                <a:gd name="T33" fmla="*/ 1797 h 1917"/>
                <a:gd name="T34" fmla="*/ 396 w 1150"/>
                <a:gd name="T35" fmla="*/ 1851 h 1917"/>
                <a:gd name="T36" fmla="*/ 358 w 1150"/>
                <a:gd name="T37" fmla="*/ 1891 h 1917"/>
                <a:gd name="T38" fmla="*/ 307 w 1150"/>
                <a:gd name="T39" fmla="*/ 1915 h 1917"/>
                <a:gd name="T40" fmla="*/ 263 w 1150"/>
                <a:gd name="T41" fmla="*/ 1916 h 1917"/>
                <a:gd name="T42" fmla="*/ 212 w 1150"/>
                <a:gd name="T43" fmla="*/ 1900 h 1917"/>
                <a:gd name="T44" fmla="*/ 172 w 1150"/>
                <a:gd name="T45" fmla="*/ 1866 h 1917"/>
                <a:gd name="T46" fmla="*/ 148 w 1150"/>
                <a:gd name="T47" fmla="*/ 1820 h 1917"/>
                <a:gd name="T48" fmla="*/ 144 w 1150"/>
                <a:gd name="T49" fmla="*/ 1766 h 1917"/>
                <a:gd name="T50" fmla="*/ 241 w 1150"/>
                <a:gd name="T51" fmla="*/ 942 h 1917"/>
                <a:gd name="T52" fmla="*/ 270 w 1150"/>
                <a:gd name="T53" fmla="*/ 894 h 1917"/>
                <a:gd name="T54" fmla="*/ 315 w 1150"/>
                <a:gd name="T55" fmla="*/ 862 h 1917"/>
                <a:gd name="T56" fmla="*/ 370 w 1150"/>
                <a:gd name="T57" fmla="*/ 849 h 1917"/>
                <a:gd name="T58" fmla="*/ 606 w 1150"/>
                <a:gd name="T59" fmla="*/ 851 h 1917"/>
                <a:gd name="T60" fmla="*/ 572 w 1150"/>
                <a:gd name="T61" fmla="*/ 553 h 1917"/>
                <a:gd name="T62" fmla="*/ 498 w 1150"/>
                <a:gd name="T63" fmla="*/ 599 h 1917"/>
                <a:gd name="T64" fmla="*/ 415 w 1150"/>
                <a:gd name="T65" fmla="*/ 628 h 1917"/>
                <a:gd name="T66" fmla="*/ 321 w 1150"/>
                <a:gd name="T67" fmla="*/ 639 h 1917"/>
                <a:gd name="T68" fmla="*/ 231 w 1150"/>
                <a:gd name="T69" fmla="*/ 631 h 1917"/>
                <a:gd name="T70" fmla="*/ 129 w 1150"/>
                <a:gd name="T71" fmla="*/ 605 h 1917"/>
                <a:gd name="T72" fmla="*/ 49 w 1150"/>
                <a:gd name="T73" fmla="*/ 573 h 1917"/>
                <a:gd name="T74" fmla="*/ 15 w 1150"/>
                <a:gd name="T75" fmla="*/ 537 h 1917"/>
                <a:gd name="T76" fmla="*/ 0 w 1150"/>
                <a:gd name="T77" fmla="*/ 488 h 1917"/>
                <a:gd name="T78" fmla="*/ 7 w 1150"/>
                <a:gd name="T79" fmla="*/ 437 h 1917"/>
                <a:gd name="T80" fmla="*/ 36 w 1150"/>
                <a:gd name="T81" fmla="*/ 393 h 1917"/>
                <a:gd name="T82" fmla="*/ 79 w 1150"/>
                <a:gd name="T83" fmla="*/ 368 h 1917"/>
                <a:gd name="T84" fmla="*/ 130 w 1150"/>
                <a:gd name="T85" fmla="*/ 364 h 1917"/>
                <a:gd name="T86" fmla="*/ 197 w 1150"/>
                <a:gd name="T87" fmla="*/ 385 h 1917"/>
                <a:gd name="T88" fmla="*/ 268 w 1150"/>
                <a:gd name="T89" fmla="*/ 405 h 1917"/>
                <a:gd name="T90" fmla="*/ 329 w 1150"/>
                <a:gd name="T91" fmla="*/ 410 h 1917"/>
                <a:gd name="T92" fmla="*/ 382 w 1150"/>
                <a:gd name="T93" fmla="*/ 400 h 1917"/>
                <a:gd name="T94" fmla="*/ 431 w 1150"/>
                <a:gd name="T95" fmla="*/ 372 h 1917"/>
                <a:gd name="T96" fmla="*/ 482 w 1150"/>
                <a:gd name="T97" fmla="*/ 327 h 1917"/>
                <a:gd name="T98" fmla="*/ 537 w 1150"/>
                <a:gd name="T99" fmla="*/ 264 h 1917"/>
                <a:gd name="T100" fmla="*/ 601 w 1150"/>
                <a:gd name="T101" fmla="*/ 179 h 1917"/>
                <a:gd name="T102" fmla="*/ 639 w 1150"/>
                <a:gd name="T103" fmla="*/ 127 h 1917"/>
                <a:gd name="T104" fmla="*/ 687 w 1150"/>
                <a:gd name="T105" fmla="*/ 73 h 1917"/>
                <a:gd name="T106" fmla="*/ 747 w 1150"/>
                <a:gd name="T107" fmla="*/ 33 h 1917"/>
                <a:gd name="T108" fmla="*/ 812 w 1150"/>
                <a:gd name="T109" fmla="*/ 10 h 1917"/>
                <a:gd name="T110" fmla="*/ 822 w 1150"/>
                <a:gd name="T111" fmla="*/ 7 h 1917"/>
                <a:gd name="T112" fmla="*/ 845 w 1150"/>
                <a:gd name="T113" fmla="*/ 3 h 1917"/>
                <a:gd name="T114" fmla="*/ 877 w 1150"/>
                <a:gd name="T115" fmla="*/ 0 h 1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50" h="1917">
                  <a:moveTo>
                    <a:pt x="877" y="0"/>
                  </a:moveTo>
                  <a:lnTo>
                    <a:pt x="892" y="1"/>
                  </a:lnTo>
                  <a:lnTo>
                    <a:pt x="908" y="3"/>
                  </a:lnTo>
                  <a:lnTo>
                    <a:pt x="922" y="5"/>
                  </a:lnTo>
                  <a:lnTo>
                    <a:pt x="933" y="7"/>
                  </a:lnTo>
                  <a:lnTo>
                    <a:pt x="941" y="9"/>
                  </a:lnTo>
                  <a:lnTo>
                    <a:pt x="944" y="9"/>
                  </a:lnTo>
                  <a:lnTo>
                    <a:pt x="945" y="9"/>
                  </a:lnTo>
                  <a:lnTo>
                    <a:pt x="974" y="18"/>
                  </a:lnTo>
                  <a:lnTo>
                    <a:pt x="1005" y="31"/>
                  </a:lnTo>
                  <a:lnTo>
                    <a:pt x="1033" y="46"/>
                  </a:lnTo>
                  <a:lnTo>
                    <a:pt x="1060" y="65"/>
                  </a:lnTo>
                  <a:lnTo>
                    <a:pt x="1085" y="86"/>
                  </a:lnTo>
                  <a:lnTo>
                    <a:pt x="1107" y="111"/>
                  </a:lnTo>
                  <a:lnTo>
                    <a:pt x="1125" y="139"/>
                  </a:lnTo>
                  <a:lnTo>
                    <a:pt x="1138" y="168"/>
                  </a:lnTo>
                  <a:lnTo>
                    <a:pt x="1148" y="201"/>
                  </a:lnTo>
                  <a:lnTo>
                    <a:pt x="1150" y="237"/>
                  </a:lnTo>
                  <a:lnTo>
                    <a:pt x="1150" y="893"/>
                  </a:lnTo>
                  <a:lnTo>
                    <a:pt x="1148" y="928"/>
                  </a:lnTo>
                  <a:lnTo>
                    <a:pt x="1139" y="960"/>
                  </a:lnTo>
                  <a:lnTo>
                    <a:pt x="1127" y="989"/>
                  </a:lnTo>
                  <a:lnTo>
                    <a:pt x="1109" y="1016"/>
                  </a:lnTo>
                  <a:lnTo>
                    <a:pt x="1088" y="1041"/>
                  </a:lnTo>
                  <a:lnTo>
                    <a:pt x="1063" y="1062"/>
                  </a:lnTo>
                  <a:lnTo>
                    <a:pt x="1036" y="1081"/>
                  </a:lnTo>
                  <a:lnTo>
                    <a:pt x="1007" y="1096"/>
                  </a:lnTo>
                  <a:lnTo>
                    <a:pt x="976" y="1108"/>
                  </a:lnTo>
                  <a:lnTo>
                    <a:pt x="944" y="1118"/>
                  </a:lnTo>
                  <a:lnTo>
                    <a:pt x="911" y="1122"/>
                  </a:lnTo>
                  <a:lnTo>
                    <a:pt x="878" y="1125"/>
                  </a:lnTo>
                  <a:lnTo>
                    <a:pt x="857" y="1123"/>
                  </a:lnTo>
                  <a:lnTo>
                    <a:pt x="492" y="1122"/>
                  </a:lnTo>
                  <a:lnTo>
                    <a:pt x="414" y="1797"/>
                  </a:lnTo>
                  <a:lnTo>
                    <a:pt x="408" y="1826"/>
                  </a:lnTo>
                  <a:lnTo>
                    <a:pt x="396" y="1851"/>
                  </a:lnTo>
                  <a:lnTo>
                    <a:pt x="378" y="1874"/>
                  </a:lnTo>
                  <a:lnTo>
                    <a:pt x="358" y="1891"/>
                  </a:lnTo>
                  <a:lnTo>
                    <a:pt x="334" y="1905"/>
                  </a:lnTo>
                  <a:lnTo>
                    <a:pt x="307" y="1915"/>
                  </a:lnTo>
                  <a:lnTo>
                    <a:pt x="279" y="1917"/>
                  </a:lnTo>
                  <a:lnTo>
                    <a:pt x="263" y="1916"/>
                  </a:lnTo>
                  <a:lnTo>
                    <a:pt x="236" y="1910"/>
                  </a:lnTo>
                  <a:lnTo>
                    <a:pt x="212" y="1900"/>
                  </a:lnTo>
                  <a:lnTo>
                    <a:pt x="190" y="1884"/>
                  </a:lnTo>
                  <a:lnTo>
                    <a:pt x="172" y="1866"/>
                  </a:lnTo>
                  <a:lnTo>
                    <a:pt x="158" y="1843"/>
                  </a:lnTo>
                  <a:lnTo>
                    <a:pt x="148" y="1820"/>
                  </a:lnTo>
                  <a:lnTo>
                    <a:pt x="143" y="1793"/>
                  </a:lnTo>
                  <a:lnTo>
                    <a:pt x="144" y="1766"/>
                  </a:lnTo>
                  <a:lnTo>
                    <a:pt x="235" y="971"/>
                  </a:lnTo>
                  <a:lnTo>
                    <a:pt x="241" y="942"/>
                  </a:lnTo>
                  <a:lnTo>
                    <a:pt x="254" y="916"/>
                  </a:lnTo>
                  <a:lnTo>
                    <a:pt x="270" y="894"/>
                  </a:lnTo>
                  <a:lnTo>
                    <a:pt x="290" y="875"/>
                  </a:lnTo>
                  <a:lnTo>
                    <a:pt x="315" y="862"/>
                  </a:lnTo>
                  <a:lnTo>
                    <a:pt x="342" y="853"/>
                  </a:lnTo>
                  <a:lnTo>
                    <a:pt x="370" y="849"/>
                  </a:lnTo>
                  <a:lnTo>
                    <a:pt x="370" y="849"/>
                  </a:lnTo>
                  <a:lnTo>
                    <a:pt x="606" y="851"/>
                  </a:lnTo>
                  <a:lnTo>
                    <a:pt x="606" y="525"/>
                  </a:lnTo>
                  <a:lnTo>
                    <a:pt x="572" y="553"/>
                  </a:lnTo>
                  <a:lnTo>
                    <a:pt x="535" y="578"/>
                  </a:lnTo>
                  <a:lnTo>
                    <a:pt x="498" y="599"/>
                  </a:lnTo>
                  <a:lnTo>
                    <a:pt x="457" y="615"/>
                  </a:lnTo>
                  <a:lnTo>
                    <a:pt x="415" y="628"/>
                  </a:lnTo>
                  <a:lnTo>
                    <a:pt x="369" y="635"/>
                  </a:lnTo>
                  <a:lnTo>
                    <a:pt x="321" y="639"/>
                  </a:lnTo>
                  <a:lnTo>
                    <a:pt x="277" y="637"/>
                  </a:lnTo>
                  <a:lnTo>
                    <a:pt x="231" y="631"/>
                  </a:lnTo>
                  <a:lnTo>
                    <a:pt x="181" y="620"/>
                  </a:lnTo>
                  <a:lnTo>
                    <a:pt x="129" y="605"/>
                  </a:lnTo>
                  <a:lnTo>
                    <a:pt x="72" y="586"/>
                  </a:lnTo>
                  <a:lnTo>
                    <a:pt x="49" y="573"/>
                  </a:lnTo>
                  <a:lnTo>
                    <a:pt x="30" y="557"/>
                  </a:lnTo>
                  <a:lnTo>
                    <a:pt x="15" y="537"/>
                  </a:lnTo>
                  <a:lnTo>
                    <a:pt x="4" y="513"/>
                  </a:lnTo>
                  <a:lnTo>
                    <a:pt x="0" y="488"/>
                  </a:lnTo>
                  <a:lnTo>
                    <a:pt x="0" y="462"/>
                  </a:lnTo>
                  <a:lnTo>
                    <a:pt x="7" y="437"/>
                  </a:lnTo>
                  <a:lnTo>
                    <a:pt x="18" y="413"/>
                  </a:lnTo>
                  <a:lnTo>
                    <a:pt x="36" y="393"/>
                  </a:lnTo>
                  <a:lnTo>
                    <a:pt x="56" y="378"/>
                  </a:lnTo>
                  <a:lnTo>
                    <a:pt x="79" y="368"/>
                  </a:lnTo>
                  <a:lnTo>
                    <a:pt x="104" y="363"/>
                  </a:lnTo>
                  <a:lnTo>
                    <a:pt x="130" y="364"/>
                  </a:lnTo>
                  <a:lnTo>
                    <a:pt x="156" y="370"/>
                  </a:lnTo>
                  <a:lnTo>
                    <a:pt x="197" y="385"/>
                  </a:lnTo>
                  <a:lnTo>
                    <a:pt x="234" y="397"/>
                  </a:lnTo>
                  <a:lnTo>
                    <a:pt x="268" y="405"/>
                  </a:lnTo>
                  <a:lnTo>
                    <a:pt x="300" y="410"/>
                  </a:lnTo>
                  <a:lnTo>
                    <a:pt x="329" y="410"/>
                  </a:lnTo>
                  <a:lnTo>
                    <a:pt x="356" y="407"/>
                  </a:lnTo>
                  <a:lnTo>
                    <a:pt x="382" y="400"/>
                  </a:lnTo>
                  <a:lnTo>
                    <a:pt x="406" y="388"/>
                  </a:lnTo>
                  <a:lnTo>
                    <a:pt x="431" y="372"/>
                  </a:lnTo>
                  <a:lnTo>
                    <a:pt x="456" y="352"/>
                  </a:lnTo>
                  <a:lnTo>
                    <a:pt x="482" y="327"/>
                  </a:lnTo>
                  <a:lnTo>
                    <a:pt x="509" y="298"/>
                  </a:lnTo>
                  <a:lnTo>
                    <a:pt x="537" y="264"/>
                  </a:lnTo>
                  <a:lnTo>
                    <a:pt x="567" y="224"/>
                  </a:lnTo>
                  <a:lnTo>
                    <a:pt x="601" y="179"/>
                  </a:lnTo>
                  <a:lnTo>
                    <a:pt x="638" y="130"/>
                  </a:lnTo>
                  <a:lnTo>
                    <a:pt x="639" y="127"/>
                  </a:lnTo>
                  <a:lnTo>
                    <a:pt x="661" y="99"/>
                  </a:lnTo>
                  <a:lnTo>
                    <a:pt x="687" y="73"/>
                  </a:lnTo>
                  <a:lnTo>
                    <a:pt x="716" y="52"/>
                  </a:lnTo>
                  <a:lnTo>
                    <a:pt x="747" y="33"/>
                  </a:lnTo>
                  <a:lnTo>
                    <a:pt x="779" y="19"/>
                  </a:lnTo>
                  <a:lnTo>
                    <a:pt x="812" y="10"/>
                  </a:lnTo>
                  <a:lnTo>
                    <a:pt x="815" y="9"/>
                  </a:lnTo>
                  <a:lnTo>
                    <a:pt x="822" y="7"/>
                  </a:lnTo>
                  <a:lnTo>
                    <a:pt x="832" y="5"/>
                  </a:lnTo>
                  <a:lnTo>
                    <a:pt x="845" y="3"/>
                  </a:lnTo>
                  <a:lnTo>
                    <a:pt x="860" y="1"/>
                  </a:lnTo>
                  <a:lnTo>
                    <a:pt x="87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00796" tIns="50398" rIns="100796" bIns="50398" numCol="1" anchor="t" anchorCtr="0" compatLnSpc="1">
              <a:prstTxWarp prst="textNoShape">
                <a:avLst/>
              </a:prstTxWarp>
            </a:bodyPr>
            <a:lstStyle/>
            <a:p>
              <a:pPr defTabSz="1343985">
                <a:defRPr/>
              </a:pPr>
              <a:endParaRPr lang="ru-RU" sz="1764" kern="0" dirty="0">
                <a:solidFill>
                  <a:srgbClr val="535353"/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25" name="Freeform 20"/>
            <p:cNvSpPr>
              <a:spLocks/>
            </p:cNvSpPr>
            <p:nvPr/>
          </p:nvSpPr>
          <p:spPr bwMode="auto">
            <a:xfrm>
              <a:off x="-2236788" y="3106738"/>
              <a:ext cx="290513" cy="571500"/>
            </a:xfrm>
            <a:custGeom>
              <a:avLst/>
              <a:gdLst>
                <a:gd name="T0" fmla="*/ 826 w 915"/>
                <a:gd name="T1" fmla="*/ 3 h 1798"/>
                <a:gd name="T2" fmla="*/ 872 w 915"/>
                <a:gd name="T3" fmla="*/ 26 h 1798"/>
                <a:gd name="T4" fmla="*/ 903 w 915"/>
                <a:gd name="T5" fmla="*/ 65 h 1798"/>
                <a:gd name="T6" fmla="*/ 915 w 915"/>
                <a:gd name="T7" fmla="*/ 115 h 1798"/>
                <a:gd name="T8" fmla="*/ 911 w 915"/>
                <a:gd name="T9" fmla="*/ 1171 h 1798"/>
                <a:gd name="T10" fmla="*/ 893 w 915"/>
                <a:gd name="T11" fmla="*/ 1215 h 1798"/>
                <a:gd name="T12" fmla="*/ 858 w 915"/>
                <a:gd name="T13" fmla="*/ 1246 h 1798"/>
                <a:gd name="T14" fmla="*/ 883 w 915"/>
                <a:gd name="T15" fmla="*/ 1309 h 1798"/>
                <a:gd name="T16" fmla="*/ 893 w 915"/>
                <a:gd name="T17" fmla="*/ 1378 h 1798"/>
                <a:gd name="T18" fmla="*/ 889 w 915"/>
                <a:gd name="T19" fmla="*/ 1726 h 1798"/>
                <a:gd name="T20" fmla="*/ 865 w 915"/>
                <a:gd name="T21" fmla="*/ 1770 h 1798"/>
                <a:gd name="T22" fmla="*/ 821 w 915"/>
                <a:gd name="T23" fmla="*/ 1794 h 1798"/>
                <a:gd name="T24" fmla="*/ 771 w 915"/>
                <a:gd name="T25" fmla="*/ 1794 h 1798"/>
                <a:gd name="T26" fmla="*/ 727 w 915"/>
                <a:gd name="T27" fmla="*/ 1770 h 1798"/>
                <a:gd name="T28" fmla="*/ 703 w 915"/>
                <a:gd name="T29" fmla="*/ 1726 h 1798"/>
                <a:gd name="T30" fmla="*/ 699 w 915"/>
                <a:gd name="T31" fmla="*/ 1378 h 1798"/>
                <a:gd name="T32" fmla="*/ 689 w 915"/>
                <a:gd name="T33" fmla="*/ 1338 h 1798"/>
                <a:gd name="T34" fmla="*/ 661 w 915"/>
                <a:gd name="T35" fmla="*/ 1310 h 1798"/>
                <a:gd name="T36" fmla="*/ 621 w 915"/>
                <a:gd name="T37" fmla="*/ 1299 h 1798"/>
                <a:gd name="T38" fmla="*/ 278 w 915"/>
                <a:gd name="T39" fmla="*/ 1302 h 1798"/>
                <a:gd name="T40" fmla="*/ 243 w 915"/>
                <a:gd name="T41" fmla="*/ 1323 h 1798"/>
                <a:gd name="T42" fmla="*/ 223 w 915"/>
                <a:gd name="T43" fmla="*/ 1357 h 1798"/>
                <a:gd name="T44" fmla="*/ 220 w 915"/>
                <a:gd name="T45" fmla="*/ 1702 h 1798"/>
                <a:gd name="T46" fmla="*/ 207 w 915"/>
                <a:gd name="T47" fmla="*/ 1750 h 1798"/>
                <a:gd name="T48" fmla="*/ 173 w 915"/>
                <a:gd name="T49" fmla="*/ 1785 h 1798"/>
                <a:gd name="T50" fmla="*/ 123 w 915"/>
                <a:gd name="T51" fmla="*/ 1798 h 1798"/>
                <a:gd name="T52" fmla="*/ 75 w 915"/>
                <a:gd name="T53" fmla="*/ 1785 h 1798"/>
                <a:gd name="T54" fmla="*/ 40 w 915"/>
                <a:gd name="T55" fmla="*/ 1750 h 1798"/>
                <a:gd name="T56" fmla="*/ 27 w 915"/>
                <a:gd name="T57" fmla="*/ 1702 h 1798"/>
                <a:gd name="T58" fmla="*/ 30 w 915"/>
                <a:gd name="T59" fmla="*/ 1343 h 1798"/>
                <a:gd name="T60" fmla="*/ 46 w 915"/>
                <a:gd name="T61" fmla="*/ 1278 h 1798"/>
                <a:gd name="T62" fmla="*/ 40 w 915"/>
                <a:gd name="T63" fmla="*/ 1234 h 1798"/>
                <a:gd name="T64" fmla="*/ 11 w 915"/>
                <a:gd name="T65" fmla="*/ 1196 h 1798"/>
                <a:gd name="T66" fmla="*/ 0 w 915"/>
                <a:gd name="T67" fmla="*/ 1146 h 1798"/>
                <a:gd name="T68" fmla="*/ 12 w 915"/>
                <a:gd name="T69" fmla="*/ 1096 h 1798"/>
                <a:gd name="T70" fmla="*/ 44 w 915"/>
                <a:gd name="T71" fmla="*/ 1057 h 1798"/>
                <a:gd name="T72" fmla="*/ 89 w 915"/>
                <a:gd name="T73" fmla="*/ 1035 h 1798"/>
                <a:gd name="T74" fmla="*/ 684 w 915"/>
                <a:gd name="T75" fmla="*/ 1031 h 1798"/>
                <a:gd name="T76" fmla="*/ 687 w 915"/>
                <a:gd name="T77" fmla="*/ 89 h 1798"/>
                <a:gd name="T78" fmla="*/ 710 w 915"/>
                <a:gd name="T79" fmla="*/ 43 h 1798"/>
                <a:gd name="T80" fmla="*/ 748 w 915"/>
                <a:gd name="T81" fmla="*/ 12 h 1798"/>
                <a:gd name="T82" fmla="*/ 799 w 915"/>
                <a:gd name="T83" fmla="*/ 0 h 1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15" h="1798">
                  <a:moveTo>
                    <a:pt x="799" y="0"/>
                  </a:moveTo>
                  <a:lnTo>
                    <a:pt x="826" y="3"/>
                  </a:lnTo>
                  <a:lnTo>
                    <a:pt x="850" y="12"/>
                  </a:lnTo>
                  <a:lnTo>
                    <a:pt x="872" y="26"/>
                  </a:lnTo>
                  <a:lnTo>
                    <a:pt x="889" y="43"/>
                  </a:lnTo>
                  <a:lnTo>
                    <a:pt x="903" y="65"/>
                  </a:lnTo>
                  <a:lnTo>
                    <a:pt x="911" y="89"/>
                  </a:lnTo>
                  <a:lnTo>
                    <a:pt x="915" y="115"/>
                  </a:lnTo>
                  <a:lnTo>
                    <a:pt x="915" y="1146"/>
                  </a:lnTo>
                  <a:lnTo>
                    <a:pt x="911" y="1171"/>
                  </a:lnTo>
                  <a:lnTo>
                    <a:pt x="904" y="1194"/>
                  </a:lnTo>
                  <a:lnTo>
                    <a:pt x="893" y="1215"/>
                  </a:lnTo>
                  <a:lnTo>
                    <a:pt x="876" y="1232"/>
                  </a:lnTo>
                  <a:lnTo>
                    <a:pt x="858" y="1246"/>
                  </a:lnTo>
                  <a:lnTo>
                    <a:pt x="873" y="1276"/>
                  </a:lnTo>
                  <a:lnTo>
                    <a:pt x="883" y="1309"/>
                  </a:lnTo>
                  <a:lnTo>
                    <a:pt x="890" y="1343"/>
                  </a:lnTo>
                  <a:lnTo>
                    <a:pt x="893" y="1378"/>
                  </a:lnTo>
                  <a:lnTo>
                    <a:pt x="893" y="1702"/>
                  </a:lnTo>
                  <a:lnTo>
                    <a:pt x="889" y="1726"/>
                  </a:lnTo>
                  <a:lnTo>
                    <a:pt x="880" y="1750"/>
                  </a:lnTo>
                  <a:lnTo>
                    <a:pt x="865" y="1770"/>
                  </a:lnTo>
                  <a:lnTo>
                    <a:pt x="845" y="1785"/>
                  </a:lnTo>
                  <a:lnTo>
                    <a:pt x="821" y="1794"/>
                  </a:lnTo>
                  <a:lnTo>
                    <a:pt x="797" y="1798"/>
                  </a:lnTo>
                  <a:lnTo>
                    <a:pt x="771" y="1794"/>
                  </a:lnTo>
                  <a:lnTo>
                    <a:pt x="747" y="1785"/>
                  </a:lnTo>
                  <a:lnTo>
                    <a:pt x="727" y="1770"/>
                  </a:lnTo>
                  <a:lnTo>
                    <a:pt x="713" y="1750"/>
                  </a:lnTo>
                  <a:lnTo>
                    <a:pt x="703" y="1726"/>
                  </a:lnTo>
                  <a:lnTo>
                    <a:pt x="699" y="1702"/>
                  </a:lnTo>
                  <a:lnTo>
                    <a:pt x="699" y="1378"/>
                  </a:lnTo>
                  <a:lnTo>
                    <a:pt x="697" y="1357"/>
                  </a:lnTo>
                  <a:lnTo>
                    <a:pt x="689" y="1338"/>
                  </a:lnTo>
                  <a:lnTo>
                    <a:pt x="677" y="1323"/>
                  </a:lnTo>
                  <a:lnTo>
                    <a:pt x="661" y="1310"/>
                  </a:lnTo>
                  <a:lnTo>
                    <a:pt x="642" y="1302"/>
                  </a:lnTo>
                  <a:lnTo>
                    <a:pt x="621" y="1299"/>
                  </a:lnTo>
                  <a:lnTo>
                    <a:pt x="299" y="1299"/>
                  </a:lnTo>
                  <a:lnTo>
                    <a:pt x="278" y="1302"/>
                  </a:lnTo>
                  <a:lnTo>
                    <a:pt x="259" y="1310"/>
                  </a:lnTo>
                  <a:lnTo>
                    <a:pt x="243" y="1323"/>
                  </a:lnTo>
                  <a:lnTo>
                    <a:pt x="231" y="1338"/>
                  </a:lnTo>
                  <a:lnTo>
                    <a:pt x="223" y="1357"/>
                  </a:lnTo>
                  <a:lnTo>
                    <a:pt x="220" y="1378"/>
                  </a:lnTo>
                  <a:lnTo>
                    <a:pt x="220" y="1702"/>
                  </a:lnTo>
                  <a:lnTo>
                    <a:pt x="217" y="1726"/>
                  </a:lnTo>
                  <a:lnTo>
                    <a:pt x="207" y="1750"/>
                  </a:lnTo>
                  <a:lnTo>
                    <a:pt x="191" y="1770"/>
                  </a:lnTo>
                  <a:lnTo>
                    <a:pt x="173" y="1785"/>
                  </a:lnTo>
                  <a:lnTo>
                    <a:pt x="149" y="1794"/>
                  </a:lnTo>
                  <a:lnTo>
                    <a:pt x="123" y="1798"/>
                  </a:lnTo>
                  <a:lnTo>
                    <a:pt x="98" y="1794"/>
                  </a:lnTo>
                  <a:lnTo>
                    <a:pt x="75" y="1785"/>
                  </a:lnTo>
                  <a:lnTo>
                    <a:pt x="55" y="1770"/>
                  </a:lnTo>
                  <a:lnTo>
                    <a:pt x="40" y="1750"/>
                  </a:lnTo>
                  <a:lnTo>
                    <a:pt x="31" y="1726"/>
                  </a:lnTo>
                  <a:lnTo>
                    <a:pt x="27" y="1702"/>
                  </a:lnTo>
                  <a:lnTo>
                    <a:pt x="27" y="1378"/>
                  </a:lnTo>
                  <a:lnTo>
                    <a:pt x="30" y="1343"/>
                  </a:lnTo>
                  <a:lnTo>
                    <a:pt x="35" y="1310"/>
                  </a:lnTo>
                  <a:lnTo>
                    <a:pt x="46" y="1278"/>
                  </a:lnTo>
                  <a:lnTo>
                    <a:pt x="60" y="1248"/>
                  </a:lnTo>
                  <a:lnTo>
                    <a:pt x="40" y="1234"/>
                  </a:lnTo>
                  <a:lnTo>
                    <a:pt x="24" y="1216"/>
                  </a:lnTo>
                  <a:lnTo>
                    <a:pt x="11" y="1196"/>
                  </a:lnTo>
                  <a:lnTo>
                    <a:pt x="4" y="1172"/>
                  </a:lnTo>
                  <a:lnTo>
                    <a:pt x="0" y="1146"/>
                  </a:lnTo>
                  <a:lnTo>
                    <a:pt x="4" y="1121"/>
                  </a:lnTo>
                  <a:lnTo>
                    <a:pt x="12" y="1096"/>
                  </a:lnTo>
                  <a:lnTo>
                    <a:pt x="26" y="1075"/>
                  </a:lnTo>
                  <a:lnTo>
                    <a:pt x="44" y="1057"/>
                  </a:lnTo>
                  <a:lnTo>
                    <a:pt x="65" y="1043"/>
                  </a:lnTo>
                  <a:lnTo>
                    <a:pt x="89" y="1035"/>
                  </a:lnTo>
                  <a:lnTo>
                    <a:pt x="115" y="1031"/>
                  </a:lnTo>
                  <a:lnTo>
                    <a:pt x="684" y="1031"/>
                  </a:lnTo>
                  <a:lnTo>
                    <a:pt x="684" y="115"/>
                  </a:lnTo>
                  <a:lnTo>
                    <a:pt x="687" y="89"/>
                  </a:lnTo>
                  <a:lnTo>
                    <a:pt x="696" y="65"/>
                  </a:lnTo>
                  <a:lnTo>
                    <a:pt x="710" y="43"/>
                  </a:lnTo>
                  <a:lnTo>
                    <a:pt x="727" y="26"/>
                  </a:lnTo>
                  <a:lnTo>
                    <a:pt x="748" y="12"/>
                  </a:lnTo>
                  <a:lnTo>
                    <a:pt x="773" y="3"/>
                  </a:lnTo>
                  <a:lnTo>
                    <a:pt x="7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00796" tIns="50398" rIns="100796" bIns="50398" numCol="1" anchor="t" anchorCtr="0" compatLnSpc="1">
              <a:prstTxWarp prst="textNoShape">
                <a:avLst/>
              </a:prstTxWarp>
            </a:bodyPr>
            <a:lstStyle/>
            <a:p>
              <a:pPr defTabSz="1343985">
                <a:defRPr/>
              </a:pPr>
              <a:endParaRPr lang="ru-RU" sz="1764" kern="0" dirty="0">
                <a:solidFill>
                  <a:srgbClr val="535353"/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26" name="Freeform 21"/>
            <p:cNvSpPr>
              <a:spLocks/>
            </p:cNvSpPr>
            <p:nvPr/>
          </p:nvSpPr>
          <p:spPr bwMode="auto">
            <a:xfrm>
              <a:off x="-2800351" y="3276601"/>
              <a:ext cx="476250" cy="381000"/>
            </a:xfrm>
            <a:custGeom>
              <a:avLst/>
              <a:gdLst>
                <a:gd name="T0" fmla="*/ 110 w 1500"/>
                <a:gd name="T1" fmla="*/ 0 h 1204"/>
                <a:gd name="T2" fmla="*/ 1388 w 1500"/>
                <a:gd name="T3" fmla="*/ 0 h 1204"/>
                <a:gd name="T4" fmla="*/ 1414 w 1500"/>
                <a:gd name="T5" fmla="*/ 4 h 1204"/>
                <a:gd name="T6" fmla="*/ 1437 w 1500"/>
                <a:gd name="T7" fmla="*/ 12 h 1204"/>
                <a:gd name="T8" fmla="*/ 1457 w 1500"/>
                <a:gd name="T9" fmla="*/ 25 h 1204"/>
                <a:gd name="T10" fmla="*/ 1475 w 1500"/>
                <a:gd name="T11" fmla="*/ 42 h 1204"/>
                <a:gd name="T12" fmla="*/ 1488 w 1500"/>
                <a:gd name="T13" fmla="*/ 63 h 1204"/>
                <a:gd name="T14" fmla="*/ 1496 w 1500"/>
                <a:gd name="T15" fmla="*/ 86 h 1204"/>
                <a:gd name="T16" fmla="*/ 1500 w 1500"/>
                <a:gd name="T17" fmla="*/ 111 h 1204"/>
                <a:gd name="T18" fmla="*/ 1496 w 1500"/>
                <a:gd name="T19" fmla="*/ 137 h 1204"/>
                <a:gd name="T20" fmla="*/ 1488 w 1500"/>
                <a:gd name="T21" fmla="*/ 159 h 1204"/>
                <a:gd name="T22" fmla="*/ 1475 w 1500"/>
                <a:gd name="T23" fmla="*/ 180 h 1204"/>
                <a:gd name="T24" fmla="*/ 1457 w 1500"/>
                <a:gd name="T25" fmla="*/ 197 h 1204"/>
                <a:gd name="T26" fmla="*/ 1437 w 1500"/>
                <a:gd name="T27" fmla="*/ 211 h 1204"/>
                <a:gd name="T28" fmla="*/ 1414 w 1500"/>
                <a:gd name="T29" fmla="*/ 219 h 1204"/>
                <a:gd name="T30" fmla="*/ 1388 w 1500"/>
                <a:gd name="T31" fmla="*/ 222 h 1204"/>
                <a:gd name="T32" fmla="*/ 1237 w 1500"/>
                <a:gd name="T33" fmla="*/ 222 h 1204"/>
                <a:gd name="T34" fmla="*/ 1237 w 1500"/>
                <a:gd name="T35" fmla="*/ 1204 h 1204"/>
                <a:gd name="T36" fmla="*/ 261 w 1500"/>
                <a:gd name="T37" fmla="*/ 1204 h 1204"/>
                <a:gd name="T38" fmla="*/ 261 w 1500"/>
                <a:gd name="T39" fmla="*/ 222 h 1204"/>
                <a:gd name="T40" fmla="*/ 110 w 1500"/>
                <a:gd name="T41" fmla="*/ 222 h 1204"/>
                <a:gd name="T42" fmla="*/ 84 w 1500"/>
                <a:gd name="T43" fmla="*/ 219 h 1204"/>
                <a:gd name="T44" fmla="*/ 61 w 1500"/>
                <a:gd name="T45" fmla="*/ 211 h 1204"/>
                <a:gd name="T46" fmla="*/ 41 w 1500"/>
                <a:gd name="T47" fmla="*/ 197 h 1204"/>
                <a:gd name="T48" fmla="*/ 23 w 1500"/>
                <a:gd name="T49" fmla="*/ 180 h 1204"/>
                <a:gd name="T50" fmla="*/ 10 w 1500"/>
                <a:gd name="T51" fmla="*/ 159 h 1204"/>
                <a:gd name="T52" fmla="*/ 2 w 1500"/>
                <a:gd name="T53" fmla="*/ 137 h 1204"/>
                <a:gd name="T54" fmla="*/ 0 w 1500"/>
                <a:gd name="T55" fmla="*/ 111 h 1204"/>
                <a:gd name="T56" fmla="*/ 2 w 1500"/>
                <a:gd name="T57" fmla="*/ 86 h 1204"/>
                <a:gd name="T58" fmla="*/ 10 w 1500"/>
                <a:gd name="T59" fmla="*/ 63 h 1204"/>
                <a:gd name="T60" fmla="*/ 23 w 1500"/>
                <a:gd name="T61" fmla="*/ 42 h 1204"/>
                <a:gd name="T62" fmla="*/ 41 w 1500"/>
                <a:gd name="T63" fmla="*/ 25 h 1204"/>
                <a:gd name="T64" fmla="*/ 61 w 1500"/>
                <a:gd name="T65" fmla="*/ 12 h 1204"/>
                <a:gd name="T66" fmla="*/ 84 w 1500"/>
                <a:gd name="T67" fmla="*/ 4 h 1204"/>
                <a:gd name="T68" fmla="*/ 110 w 1500"/>
                <a:gd name="T69" fmla="*/ 0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00" h="1204">
                  <a:moveTo>
                    <a:pt x="110" y="0"/>
                  </a:moveTo>
                  <a:lnTo>
                    <a:pt x="1388" y="0"/>
                  </a:lnTo>
                  <a:lnTo>
                    <a:pt x="1414" y="4"/>
                  </a:lnTo>
                  <a:lnTo>
                    <a:pt x="1437" y="12"/>
                  </a:lnTo>
                  <a:lnTo>
                    <a:pt x="1457" y="25"/>
                  </a:lnTo>
                  <a:lnTo>
                    <a:pt x="1475" y="42"/>
                  </a:lnTo>
                  <a:lnTo>
                    <a:pt x="1488" y="63"/>
                  </a:lnTo>
                  <a:lnTo>
                    <a:pt x="1496" y="86"/>
                  </a:lnTo>
                  <a:lnTo>
                    <a:pt x="1500" y="111"/>
                  </a:lnTo>
                  <a:lnTo>
                    <a:pt x="1496" y="137"/>
                  </a:lnTo>
                  <a:lnTo>
                    <a:pt x="1488" y="159"/>
                  </a:lnTo>
                  <a:lnTo>
                    <a:pt x="1475" y="180"/>
                  </a:lnTo>
                  <a:lnTo>
                    <a:pt x="1457" y="197"/>
                  </a:lnTo>
                  <a:lnTo>
                    <a:pt x="1437" y="211"/>
                  </a:lnTo>
                  <a:lnTo>
                    <a:pt x="1414" y="219"/>
                  </a:lnTo>
                  <a:lnTo>
                    <a:pt x="1388" y="222"/>
                  </a:lnTo>
                  <a:lnTo>
                    <a:pt x="1237" y="222"/>
                  </a:lnTo>
                  <a:lnTo>
                    <a:pt x="1237" y="1204"/>
                  </a:lnTo>
                  <a:lnTo>
                    <a:pt x="261" y="1204"/>
                  </a:lnTo>
                  <a:lnTo>
                    <a:pt x="261" y="222"/>
                  </a:lnTo>
                  <a:lnTo>
                    <a:pt x="110" y="222"/>
                  </a:lnTo>
                  <a:lnTo>
                    <a:pt x="84" y="219"/>
                  </a:lnTo>
                  <a:lnTo>
                    <a:pt x="61" y="211"/>
                  </a:lnTo>
                  <a:lnTo>
                    <a:pt x="41" y="197"/>
                  </a:lnTo>
                  <a:lnTo>
                    <a:pt x="23" y="180"/>
                  </a:lnTo>
                  <a:lnTo>
                    <a:pt x="10" y="159"/>
                  </a:lnTo>
                  <a:lnTo>
                    <a:pt x="2" y="137"/>
                  </a:lnTo>
                  <a:lnTo>
                    <a:pt x="0" y="111"/>
                  </a:lnTo>
                  <a:lnTo>
                    <a:pt x="2" y="86"/>
                  </a:lnTo>
                  <a:lnTo>
                    <a:pt x="10" y="63"/>
                  </a:lnTo>
                  <a:lnTo>
                    <a:pt x="23" y="42"/>
                  </a:lnTo>
                  <a:lnTo>
                    <a:pt x="41" y="25"/>
                  </a:lnTo>
                  <a:lnTo>
                    <a:pt x="61" y="12"/>
                  </a:lnTo>
                  <a:lnTo>
                    <a:pt x="84" y="4"/>
                  </a:lnTo>
                  <a:lnTo>
                    <a:pt x="11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00796" tIns="50398" rIns="100796" bIns="50398" numCol="1" anchor="t" anchorCtr="0" compatLnSpc="1">
              <a:prstTxWarp prst="textNoShape">
                <a:avLst/>
              </a:prstTxWarp>
            </a:bodyPr>
            <a:lstStyle/>
            <a:p>
              <a:pPr defTabSz="1343985">
                <a:defRPr/>
              </a:pPr>
              <a:endParaRPr lang="ru-RU" sz="1764" kern="0" dirty="0">
                <a:solidFill>
                  <a:srgbClr val="535353"/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27" name="Freeform 22"/>
            <p:cNvSpPr>
              <a:spLocks noEditPoints="1"/>
            </p:cNvSpPr>
            <p:nvPr/>
          </p:nvSpPr>
          <p:spPr bwMode="auto">
            <a:xfrm>
              <a:off x="-2830513" y="2673351"/>
              <a:ext cx="393700" cy="295275"/>
            </a:xfrm>
            <a:custGeom>
              <a:avLst/>
              <a:gdLst>
                <a:gd name="T0" fmla="*/ 855 w 1241"/>
                <a:gd name="T1" fmla="*/ 274 h 932"/>
                <a:gd name="T2" fmla="*/ 820 w 1241"/>
                <a:gd name="T3" fmla="*/ 295 h 932"/>
                <a:gd name="T4" fmla="*/ 798 w 1241"/>
                <a:gd name="T5" fmla="*/ 331 h 932"/>
                <a:gd name="T6" fmla="*/ 798 w 1241"/>
                <a:gd name="T7" fmla="*/ 373 h 932"/>
                <a:gd name="T8" fmla="*/ 820 w 1241"/>
                <a:gd name="T9" fmla="*/ 409 h 932"/>
                <a:gd name="T10" fmla="*/ 855 w 1241"/>
                <a:gd name="T11" fmla="*/ 429 h 932"/>
                <a:gd name="T12" fmla="*/ 897 w 1241"/>
                <a:gd name="T13" fmla="*/ 429 h 932"/>
                <a:gd name="T14" fmla="*/ 933 w 1241"/>
                <a:gd name="T15" fmla="*/ 409 h 932"/>
                <a:gd name="T16" fmla="*/ 953 w 1241"/>
                <a:gd name="T17" fmla="*/ 373 h 932"/>
                <a:gd name="T18" fmla="*/ 953 w 1241"/>
                <a:gd name="T19" fmla="*/ 331 h 932"/>
                <a:gd name="T20" fmla="*/ 933 w 1241"/>
                <a:gd name="T21" fmla="*/ 295 h 932"/>
                <a:gd name="T22" fmla="*/ 897 w 1241"/>
                <a:gd name="T23" fmla="*/ 274 h 932"/>
                <a:gd name="T24" fmla="*/ 625 w 1241"/>
                <a:gd name="T25" fmla="*/ 272 h 932"/>
                <a:gd name="T26" fmla="*/ 584 w 1241"/>
                <a:gd name="T27" fmla="*/ 282 h 932"/>
                <a:gd name="T28" fmla="*/ 556 w 1241"/>
                <a:gd name="T29" fmla="*/ 312 h 932"/>
                <a:gd name="T30" fmla="*/ 544 w 1241"/>
                <a:gd name="T31" fmla="*/ 352 h 932"/>
                <a:gd name="T32" fmla="*/ 556 w 1241"/>
                <a:gd name="T33" fmla="*/ 393 h 932"/>
                <a:gd name="T34" fmla="*/ 584 w 1241"/>
                <a:gd name="T35" fmla="*/ 421 h 932"/>
                <a:gd name="T36" fmla="*/ 625 w 1241"/>
                <a:gd name="T37" fmla="*/ 433 h 932"/>
                <a:gd name="T38" fmla="*/ 665 w 1241"/>
                <a:gd name="T39" fmla="*/ 421 h 932"/>
                <a:gd name="T40" fmla="*/ 694 w 1241"/>
                <a:gd name="T41" fmla="*/ 393 h 932"/>
                <a:gd name="T42" fmla="*/ 705 w 1241"/>
                <a:gd name="T43" fmla="*/ 352 h 932"/>
                <a:gd name="T44" fmla="*/ 694 w 1241"/>
                <a:gd name="T45" fmla="*/ 312 h 932"/>
                <a:gd name="T46" fmla="*/ 665 w 1241"/>
                <a:gd name="T47" fmla="*/ 282 h 932"/>
                <a:gd name="T48" fmla="*/ 625 w 1241"/>
                <a:gd name="T49" fmla="*/ 272 h 932"/>
                <a:gd name="T50" fmla="*/ 343 w 1241"/>
                <a:gd name="T51" fmla="*/ 274 h 932"/>
                <a:gd name="T52" fmla="*/ 307 w 1241"/>
                <a:gd name="T53" fmla="*/ 295 h 932"/>
                <a:gd name="T54" fmla="*/ 287 w 1241"/>
                <a:gd name="T55" fmla="*/ 331 h 932"/>
                <a:gd name="T56" fmla="*/ 287 w 1241"/>
                <a:gd name="T57" fmla="*/ 373 h 932"/>
                <a:gd name="T58" fmla="*/ 307 w 1241"/>
                <a:gd name="T59" fmla="*/ 409 h 932"/>
                <a:gd name="T60" fmla="*/ 343 w 1241"/>
                <a:gd name="T61" fmla="*/ 429 h 932"/>
                <a:gd name="T62" fmla="*/ 386 w 1241"/>
                <a:gd name="T63" fmla="*/ 429 h 932"/>
                <a:gd name="T64" fmla="*/ 421 w 1241"/>
                <a:gd name="T65" fmla="*/ 409 h 932"/>
                <a:gd name="T66" fmla="*/ 442 w 1241"/>
                <a:gd name="T67" fmla="*/ 373 h 932"/>
                <a:gd name="T68" fmla="*/ 442 w 1241"/>
                <a:gd name="T69" fmla="*/ 331 h 932"/>
                <a:gd name="T70" fmla="*/ 421 w 1241"/>
                <a:gd name="T71" fmla="*/ 295 h 932"/>
                <a:gd name="T72" fmla="*/ 386 w 1241"/>
                <a:gd name="T73" fmla="*/ 274 h 932"/>
                <a:gd name="T74" fmla="*/ 83 w 1241"/>
                <a:gd name="T75" fmla="*/ 0 h 932"/>
                <a:gd name="T76" fmla="*/ 1180 w 1241"/>
                <a:gd name="T77" fmla="*/ 2 h 932"/>
                <a:gd name="T78" fmla="*/ 1216 w 1241"/>
                <a:gd name="T79" fmla="*/ 25 h 932"/>
                <a:gd name="T80" fmla="*/ 1237 w 1241"/>
                <a:gd name="T81" fmla="*/ 61 h 932"/>
                <a:gd name="T82" fmla="*/ 1241 w 1241"/>
                <a:gd name="T83" fmla="*/ 610 h 932"/>
                <a:gd name="T84" fmla="*/ 476 w 1241"/>
                <a:gd name="T85" fmla="*/ 613 h 932"/>
                <a:gd name="T86" fmla="*/ 440 w 1241"/>
                <a:gd name="T87" fmla="*/ 635 h 932"/>
                <a:gd name="T88" fmla="*/ 417 w 1241"/>
                <a:gd name="T89" fmla="*/ 672 h 932"/>
                <a:gd name="T90" fmla="*/ 415 w 1241"/>
                <a:gd name="T91" fmla="*/ 772 h 932"/>
                <a:gd name="T92" fmla="*/ 44 w 1241"/>
                <a:gd name="T93" fmla="*/ 932 h 932"/>
                <a:gd name="T94" fmla="*/ 83 w 1241"/>
                <a:gd name="T95" fmla="*/ 772 h 932"/>
                <a:gd name="T96" fmla="*/ 41 w 1241"/>
                <a:gd name="T97" fmla="*/ 761 h 932"/>
                <a:gd name="T98" fmla="*/ 11 w 1241"/>
                <a:gd name="T99" fmla="*/ 730 h 932"/>
                <a:gd name="T100" fmla="*/ 0 w 1241"/>
                <a:gd name="T101" fmla="*/ 688 h 932"/>
                <a:gd name="T102" fmla="*/ 3 w 1241"/>
                <a:gd name="T103" fmla="*/ 61 h 932"/>
                <a:gd name="T104" fmla="*/ 24 w 1241"/>
                <a:gd name="T105" fmla="*/ 25 h 932"/>
                <a:gd name="T106" fmla="*/ 61 w 1241"/>
                <a:gd name="T107" fmla="*/ 2 h 9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41" h="932">
                  <a:moveTo>
                    <a:pt x="876" y="272"/>
                  </a:moveTo>
                  <a:lnTo>
                    <a:pt x="855" y="274"/>
                  </a:lnTo>
                  <a:lnTo>
                    <a:pt x="835" y="282"/>
                  </a:lnTo>
                  <a:lnTo>
                    <a:pt x="820" y="295"/>
                  </a:lnTo>
                  <a:lnTo>
                    <a:pt x="807" y="312"/>
                  </a:lnTo>
                  <a:lnTo>
                    <a:pt x="798" y="331"/>
                  </a:lnTo>
                  <a:lnTo>
                    <a:pt x="796" y="352"/>
                  </a:lnTo>
                  <a:lnTo>
                    <a:pt x="798" y="373"/>
                  </a:lnTo>
                  <a:lnTo>
                    <a:pt x="807" y="393"/>
                  </a:lnTo>
                  <a:lnTo>
                    <a:pt x="820" y="409"/>
                  </a:lnTo>
                  <a:lnTo>
                    <a:pt x="835" y="421"/>
                  </a:lnTo>
                  <a:lnTo>
                    <a:pt x="855" y="429"/>
                  </a:lnTo>
                  <a:lnTo>
                    <a:pt x="876" y="433"/>
                  </a:lnTo>
                  <a:lnTo>
                    <a:pt x="897" y="429"/>
                  </a:lnTo>
                  <a:lnTo>
                    <a:pt x="917" y="421"/>
                  </a:lnTo>
                  <a:lnTo>
                    <a:pt x="933" y="409"/>
                  </a:lnTo>
                  <a:lnTo>
                    <a:pt x="945" y="393"/>
                  </a:lnTo>
                  <a:lnTo>
                    <a:pt x="953" y="373"/>
                  </a:lnTo>
                  <a:lnTo>
                    <a:pt x="957" y="352"/>
                  </a:lnTo>
                  <a:lnTo>
                    <a:pt x="953" y="331"/>
                  </a:lnTo>
                  <a:lnTo>
                    <a:pt x="945" y="312"/>
                  </a:lnTo>
                  <a:lnTo>
                    <a:pt x="933" y="295"/>
                  </a:lnTo>
                  <a:lnTo>
                    <a:pt x="917" y="282"/>
                  </a:lnTo>
                  <a:lnTo>
                    <a:pt x="897" y="274"/>
                  </a:lnTo>
                  <a:lnTo>
                    <a:pt x="876" y="272"/>
                  </a:lnTo>
                  <a:close/>
                  <a:moveTo>
                    <a:pt x="625" y="272"/>
                  </a:moveTo>
                  <a:lnTo>
                    <a:pt x="604" y="274"/>
                  </a:lnTo>
                  <a:lnTo>
                    <a:pt x="584" y="282"/>
                  </a:lnTo>
                  <a:lnTo>
                    <a:pt x="567" y="295"/>
                  </a:lnTo>
                  <a:lnTo>
                    <a:pt x="556" y="312"/>
                  </a:lnTo>
                  <a:lnTo>
                    <a:pt x="547" y="331"/>
                  </a:lnTo>
                  <a:lnTo>
                    <a:pt x="544" y="352"/>
                  </a:lnTo>
                  <a:lnTo>
                    <a:pt x="547" y="373"/>
                  </a:lnTo>
                  <a:lnTo>
                    <a:pt x="556" y="393"/>
                  </a:lnTo>
                  <a:lnTo>
                    <a:pt x="567" y="409"/>
                  </a:lnTo>
                  <a:lnTo>
                    <a:pt x="584" y="421"/>
                  </a:lnTo>
                  <a:lnTo>
                    <a:pt x="604" y="429"/>
                  </a:lnTo>
                  <a:lnTo>
                    <a:pt x="625" y="433"/>
                  </a:lnTo>
                  <a:lnTo>
                    <a:pt x="646" y="429"/>
                  </a:lnTo>
                  <a:lnTo>
                    <a:pt x="665" y="421"/>
                  </a:lnTo>
                  <a:lnTo>
                    <a:pt x="681" y="409"/>
                  </a:lnTo>
                  <a:lnTo>
                    <a:pt x="694" y="393"/>
                  </a:lnTo>
                  <a:lnTo>
                    <a:pt x="702" y="373"/>
                  </a:lnTo>
                  <a:lnTo>
                    <a:pt x="705" y="352"/>
                  </a:lnTo>
                  <a:lnTo>
                    <a:pt x="702" y="331"/>
                  </a:lnTo>
                  <a:lnTo>
                    <a:pt x="694" y="312"/>
                  </a:lnTo>
                  <a:lnTo>
                    <a:pt x="681" y="295"/>
                  </a:lnTo>
                  <a:lnTo>
                    <a:pt x="665" y="282"/>
                  </a:lnTo>
                  <a:lnTo>
                    <a:pt x="646" y="274"/>
                  </a:lnTo>
                  <a:lnTo>
                    <a:pt x="625" y="272"/>
                  </a:lnTo>
                  <a:close/>
                  <a:moveTo>
                    <a:pt x="364" y="272"/>
                  </a:moveTo>
                  <a:lnTo>
                    <a:pt x="343" y="274"/>
                  </a:lnTo>
                  <a:lnTo>
                    <a:pt x="323" y="282"/>
                  </a:lnTo>
                  <a:lnTo>
                    <a:pt x="307" y="295"/>
                  </a:lnTo>
                  <a:lnTo>
                    <a:pt x="295" y="312"/>
                  </a:lnTo>
                  <a:lnTo>
                    <a:pt x="287" y="331"/>
                  </a:lnTo>
                  <a:lnTo>
                    <a:pt x="284" y="352"/>
                  </a:lnTo>
                  <a:lnTo>
                    <a:pt x="287" y="373"/>
                  </a:lnTo>
                  <a:lnTo>
                    <a:pt x="295" y="393"/>
                  </a:lnTo>
                  <a:lnTo>
                    <a:pt x="307" y="409"/>
                  </a:lnTo>
                  <a:lnTo>
                    <a:pt x="323" y="421"/>
                  </a:lnTo>
                  <a:lnTo>
                    <a:pt x="343" y="429"/>
                  </a:lnTo>
                  <a:lnTo>
                    <a:pt x="364" y="433"/>
                  </a:lnTo>
                  <a:lnTo>
                    <a:pt x="386" y="429"/>
                  </a:lnTo>
                  <a:lnTo>
                    <a:pt x="406" y="421"/>
                  </a:lnTo>
                  <a:lnTo>
                    <a:pt x="421" y="409"/>
                  </a:lnTo>
                  <a:lnTo>
                    <a:pt x="434" y="393"/>
                  </a:lnTo>
                  <a:lnTo>
                    <a:pt x="442" y="373"/>
                  </a:lnTo>
                  <a:lnTo>
                    <a:pt x="445" y="352"/>
                  </a:lnTo>
                  <a:lnTo>
                    <a:pt x="442" y="331"/>
                  </a:lnTo>
                  <a:lnTo>
                    <a:pt x="434" y="312"/>
                  </a:lnTo>
                  <a:lnTo>
                    <a:pt x="421" y="295"/>
                  </a:lnTo>
                  <a:lnTo>
                    <a:pt x="406" y="282"/>
                  </a:lnTo>
                  <a:lnTo>
                    <a:pt x="386" y="274"/>
                  </a:lnTo>
                  <a:lnTo>
                    <a:pt x="364" y="272"/>
                  </a:lnTo>
                  <a:close/>
                  <a:moveTo>
                    <a:pt x="83" y="0"/>
                  </a:moveTo>
                  <a:lnTo>
                    <a:pt x="1157" y="0"/>
                  </a:lnTo>
                  <a:lnTo>
                    <a:pt x="1180" y="2"/>
                  </a:lnTo>
                  <a:lnTo>
                    <a:pt x="1199" y="11"/>
                  </a:lnTo>
                  <a:lnTo>
                    <a:pt x="1216" y="25"/>
                  </a:lnTo>
                  <a:lnTo>
                    <a:pt x="1229" y="41"/>
                  </a:lnTo>
                  <a:lnTo>
                    <a:pt x="1237" y="61"/>
                  </a:lnTo>
                  <a:lnTo>
                    <a:pt x="1241" y="84"/>
                  </a:lnTo>
                  <a:lnTo>
                    <a:pt x="1241" y="610"/>
                  </a:lnTo>
                  <a:lnTo>
                    <a:pt x="498" y="610"/>
                  </a:lnTo>
                  <a:lnTo>
                    <a:pt x="476" y="613"/>
                  </a:lnTo>
                  <a:lnTo>
                    <a:pt x="456" y="621"/>
                  </a:lnTo>
                  <a:lnTo>
                    <a:pt x="440" y="635"/>
                  </a:lnTo>
                  <a:lnTo>
                    <a:pt x="425" y="652"/>
                  </a:lnTo>
                  <a:lnTo>
                    <a:pt x="417" y="672"/>
                  </a:lnTo>
                  <a:lnTo>
                    <a:pt x="415" y="694"/>
                  </a:lnTo>
                  <a:lnTo>
                    <a:pt x="415" y="772"/>
                  </a:lnTo>
                  <a:lnTo>
                    <a:pt x="231" y="772"/>
                  </a:lnTo>
                  <a:lnTo>
                    <a:pt x="44" y="932"/>
                  </a:lnTo>
                  <a:lnTo>
                    <a:pt x="110" y="772"/>
                  </a:lnTo>
                  <a:lnTo>
                    <a:pt x="83" y="772"/>
                  </a:lnTo>
                  <a:lnTo>
                    <a:pt x="61" y="769"/>
                  </a:lnTo>
                  <a:lnTo>
                    <a:pt x="41" y="761"/>
                  </a:lnTo>
                  <a:lnTo>
                    <a:pt x="24" y="748"/>
                  </a:lnTo>
                  <a:lnTo>
                    <a:pt x="11" y="730"/>
                  </a:lnTo>
                  <a:lnTo>
                    <a:pt x="3" y="710"/>
                  </a:lnTo>
                  <a:lnTo>
                    <a:pt x="0" y="688"/>
                  </a:lnTo>
                  <a:lnTo>
                    <a:pt x="0" y="84"/>
                  </a:lnTo>
                  <a:lnTo>
                    <a:pt x="3" y="61"/>
                  </a:lnTo>
                  <a:lnTo>
                    <a:pt x="11" y="41"/>
                  </a:lnTo>
                  <a:lnTo>
                    <a:pt x="24" y="25"/>
                  </a:lnTo>
                  <a:lnTo>
                    <a:pt x="41" y="11"/>
                  </a:lnTo>
                  <a:lnTo>
                    <a:pt x="61" y="2"/>
                  </a:lnTo>
                  <a:lnTo>
                    <a:pt x="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00796" tIns="50398" rIns="100796" bIns="50398" numCol="1" anchor="t" anchorCtr="0" compatLnSpc="1">
              <a:prstTxWarp prst="textNoShape">
                <a:avLst/>
              </a:prstTxWarp>
            </a:bodyPr>
            <a:lstStyle/>
            <a:p>
              <a:pPr defTabSz="1343985">
                <a:defRPr/>
              </a:pPr>
              <a:endParaRPr lang="ru-RU" sz="1764" kern="0" dirty="0">
                <a:solidFill>
                  <a:srgbClr val="535353"/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28" name="Freeform 23"/>
            <p:cNvSpPr>
              <a:spLocks noEditPoints="1"/>
            </p:cNvSpPr>
            <p:nvPr/>
          </p:nvSpPr>
          <p:spPr bwMode="auto">
            <a:xfrm>
              <a:off x="-2678113" y="2886076"/>
              <a:ext cx="393700" cy="296863"/>
            </a:xfrm>
            <a:custGeom>
              <a:avLst/>
              <a:gdLst>
                <a:gd name="T0" fmla="*/ 855 w 1241"/>
                <a:gd name="T1" fmla="*/ 289 h 931"/>
                <a:gd name="T2" fmla="*/ 819 w 1241"/>
                <a:gd name="T3" fmla="*/ 310 h 931"/>
                <a:gd name="T4" fmla="*/ 799 w 1241"/>
                <a:gd name="T5" fmla="*/ 346 h 931"/>
                <a:gd name="T6" fmla="*/ 799 w 1241"/>
                <a:gd name="T7" fmla="*/ 389 h 931"/>
                <a:gd name="T8" fmla="*/ 819 w 1241"/>
                <a:gd name="T9" fmla="*/ 424 h 931"/>
                <a:gd name="T10" fmla="*/ 855 w 1241"/>
                <a:gd name="T11" fmla="*/ 444 h 931"/>
                <a:gd name="T12" fmla="*/ 897 w 1241"/>
                <a:gd name="T13" fmla="*/ 444 h 931"/>
                <a:gd name="T14" fmla="*/ 932 w 1241"/>
                <a:gd name="T15" fmla="*/ 424 h 931"/>
                <a:gd name="T16" fmla="*/ 953 w 1241"/>
                <a:gd name="T17" fmla="*/ 389 h 931"/>
                <a:gd name="T18" fmla="*/ 953 w 1241"/>
                <a:gd name="T19" fmla="*/ 346 h 931"/>
                <a:gd name="T20" fmla="*/ 932 w 1241"/>
                <a:gd name="T21" fmla="*/ 310 h 931"/>
                <a:gd name="T22" fmla="*/ 897 w 1241"/>
                <a:gd name="T23" fmla="*/ 289 h 931"/>
                <a:gd name="T24" fmla="*/ 625 w 1241"/>
                <a:gd name="T25" fmla="*/ 287 h 931"/>
                <a:gd name="T26" fmla="*/ 584 w 1241"/>
                <a:gd name="T27" fmla="*/ 297 h 931"/>
                <a:gd name="T28" fmla="*/ 555 w 1241"/>
                <a:gd name="T29" fmla="*/ 327 h 931"/>
                <a:gd name="T30" fmla="*/ 544 w 1241"/>
                <a:gd name="T31" fmla="*/ 367 h 931"/>
                <a:gd name="T32" fmla="*/ 555 w 1241"/>
                <a:gd name="T33" fmla="*/ 408 h 931"/>
                <a:gd name="T34" fmla="*/ 584 w 1241"/>
                <a:gd name="T35" fmla="*/ 437 h 931"/>
                <a:gd name="T36" fmla="*/ 625 w 1241"/>
                <a:gd name="T37" fmla="*/ 448 h 931"/>
                <a:gd name="T38" fmla="*/ 665 w 1241"/>
                <a:gd name="T39" fmla="*/ 437 h 931"/>
                <a:gd name="T40" fmla="*/ 694 w 1241"/>
                <a:gd name="T41" fmla="*/ 408 h 931"/>
                <a:gd name="T42" fmla="*/ 705 w 1241"/>
                <a:gd name="T43" fmla="*/ 367 h 931"/>
                <a:gd name="T44" fmla="*/ 694 w 1241"/>
                <a:gd name="T45" fmla="*/ 327 h 931"/>
                <a:gd name="T46" fmla="*/ 665 w 1241"/>
                <a:gd name="T47" fmla="*/ 297 h 931"/>
                <a:gd name="T48" fmla="*/ 625 w 1241"/>
                <a:gd name="T49" fmla="*/ 287 h 931"/>
                <a:gd name="T50" fmla="*/ 344 w 1241"/>
                <a:gd name="T51" fmla="*/ 289 h 931"/>
                <a:gd name="T52" fmla="*/ 307 w 1241"/>
                <a:gd name="T53" fmla="*/ 310 h 931"/>
                <a:gd name="T54" fmla="*/ 287 w 1241"/>
                <a:gd name="T55" fmla="*/ 346 h 931"/>
                <a:gd name="T56" fmla="*/ 287 w 1241"/>
                <a:gd name="T57" fmla="*/ 389 h 931"/>
                <a:gd name="T58" fmla="*/ 307 w 1241"/>
                <a:gd name="T59" fmla="*/ 424 h 931"/>
                <a:gd name="T60" fmla="*/ 344 w 1241"/>
                <a:gd name="T61" fmla="*/ 444 h 931"/>
                <a:gd name="T62" fmla="*/ 386 w 1241"/>
                <a:gd name="T63" fmla="*/ 444 h 931"/>
                <a:gd name="T64" fmla="*/ 421 w 1241"/>
                <a:gd name="T65" fmla="*/ 424 h 931"/>
                <a:gd name="T66" fmla="*/ 442 w 1241"/>
                <a:gd name="T67" fmla="*/ 389 h 931"/>
                <a:gd name="T68" fmla="*/ 442 w 1241"/>
                <a:gd name="T69" fmla="*/ 346 h 931"/>
                <a:gd name="T70" fmla="*/ 421 w 1241"/>
                <a:gd name="T71" fmla="*/ 310 h 931"/>
                <a:gd name="T72" fmla="*/ 386 w 1241"/>
                <a:gd name="T73" fmla="*/ 289 h 931"/>
                <a:gd name="T74" fmla="*/ 83 w 1241"/>
                <a:gd name="T75" fmla="*/ 0 h 931"/>
                <a:gd name="T76" fmla="*/ 1180 w 1241"/>
                <a:gd name="T77" fmla="*/ 2 h 931"/>
                <a:gd name="T78" fmla="*/ 1216 w 1241"/>
                <a:gd name="T79" fmla="*/ 24 h 931"/>
                <a:gd name="T80" fmla="*/ 1237 w 1241"/>
                <a:gd name="T81" fmla="*/ 61 h 931"/>
                <a:gd name="T82" fmla="*/ 1241 w 1241"/>
                <a:gd name="T83" fmla="*/ 688 h 931"/>
                <a:gd name="T84" fmla="*/ 1229 w 1241"/>
                <a:gd name="T85" fmla="*/ 730 h 931"/>
                <a:gd name="T86" fmla="*/ 1200 w 1241"/>
                <a:gd name="T87" fmla="*/ 761 h 931"/>
                <a:gd name="T88" fmla="*/ 1158 w 1241"/>
                <a:gd name="T89" fmla="*/ 771 h 931"/>
                <a:gd name="T90" fmla="*/ 1196 w 1241"/>
                <a:gd name="T91" fmla="*/ 931 h 931"/>
                <a:gd name="T92" fmla="*/ 83 w 1241"/>
                <a:gd name="T93" fmla="*/ 771 h 931"/>
                <a:gd name="T94" fmla="*/ 41 w 1241"/>
                <a:gd name="T95" fmla="*/ 761 h 931"/>
                <a:gd name="T96" fmla="*/ 12 w 1241"/>
                <a:gd name="T97" fmla="*/ 730 h 931"/>
                <a:gd name="T98" fmla="*/ 0 w 1241"/>
                <a:gd name="T99" fmla="*/ 688 h 931"/>
                <a:gd name="T100" fmla="*/ 2 w 1241"/>
                <a:gd name="T101" fmla="*/ 61 h 931"/>
                <a:gd name="T102" fmla="*/ 25 w 1241"/>
                <a:gd name="T103" fmla="*/ 24 h 931"/>
                <a:gd name="T104" fmla="*/ 61 w 1241"/>
                <a:gd name="T105" fmla="*/ 2 h 9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41" h="931">
                  <a:moveTo>
                    <a:pt x="876" y="287"/>
                  </a:moveTo>
                  <a:lnTo>
                    <a:pt x="855" y="289"/>
                  </a:lnTo>
                  <a:lnTo>
                    <a:pt x="835" y="297"/>
                  </a:lnTo>
                  <a:lnTo>
                    <a:pt x="819" y="310"/>
                  </a:lnTo>
                  <a:lnTo>
                    <a:pt x="807" y="327"/>
                  </a:lnTo>
                  <a:lnTo>
                    <a:pt x="799" y="346"/>
                  </a:lnTo>
                  <a:lnTo>
                    <a:pt x="795" y="367"/>
                  </a:lnTo>
                  <a:lnTo>
                    <a:pt x="799" y="389"/>
                  </a:lnTo>
                  <a:lnTo>
                    <a:pt x="807" y="408"/>
                  </a:lnTo>
                  <a:lnTo>
                    <a:pt x="819" y="424"/>
                  </a:lnTo>
                  <a:lnTo>
                    <a:pt x="835" y="437"/>
                  </a:lnTo>
                  <a:lnTo>
                    <a:pt x="855" y="444"/>
                  </a:lnTo>
                  <a:lnTo>
                    <a:pt x="876" y="448"/>
                  </a:lnTo>
                  <a:lnTo>
                    <a:pt x="897" y="444"/>
                  </a:lnTo>
                  <a:lnTo>
                    <a:pt x="916" y="437"/>
                  </a:lnTo>
                  <a:lnTo>
                    <a:pt x="932" y="424"/>
                  </a:lnTo>
                  <a:lnTo>
                    <a:pt x="945" y="408"/>
                  </a:lnTo>
                  <a:lnTo>
                    <a:pt x="953" y="389"/>
                  </a:lnTo>
                  <a:lnTo>
                    <a:pt x="956" y="367"/>
                  </a:lnTo>
                  <a:lnTo>
                    <a:pt x="953" y="346"/>
                  </a:lnTo>
                  <a:lnTo>
                    <a:pt x="945" y="327"/>
                  </a:lnTo>
                  <a:lnTo>
                    <a:pt x="932" y="310"/>
                  </a:lnTo>
                  <a:lnTo>
                    <a:pt x="916" y="297"/>
                  </a:lnTo>
                  <a:lnTo>
                    <a:pt x="897" y="289"/>
                  </a:lnTo>
                  <a:lnTo>
                    <a:pt x="876" y="287"/>
                  </a:lnTo>
                  <a:close/>
                  <a:moveTo>
                    <a:pt x="625" y="287"/>
                  </a:moveTo>
                  <a:lnTo>
                    <a:pt x="603" y="289"/>
                  </a:lnTo>
                  <a:lnTo>
                    <a:pt x="584" y="297"/>
                  </a:lnTo>
                  <a:lnTo>
                    <a:pt x="568" y="310"/>
                  </a:lnTo>
                  <a:lnTo>
                    <a:pt x="555" y="327"/>
                  </a:lnTo>
                  <a:lnTo>
                    <a:pt x="548" y="346"/>
                  </a:lnTo>
                  <a:lnTo>
                    <a:pt x="544" y="367"/>
                  </a:lnTo>
                  <a:lnTo>
                    <a:pt x="548" y="389"/>
                  </a:lnTo>
                  <a:lnTo>
                    <a:pt x="555" y="408"/>
                  </a:lnTo>
                  <a:lnTo>
                    <a:pt x="568" y="424"/>
                  </a:lnTo>
                  <a:lnTo>
                    <a:pt x="584" y="437"/>
                  </a:lnTo>
                  <a:lnTo>
                    <a:pt x="603" y="444"/>
                  </a:lnTo>
                  <a:lnTo>
                    <a:pt x="625" y="448"/>
                  </a:lnTo>
                  <a:lnTo>
                    <a:pt x="646" y="444"/>
                  </a:lnTo>
                  <a:lnTo>
                    <a:pt x="665" y="437"/>
                  </a:lnTo>
                  <a:lnTo>
                    <a:pt x="681" y="424"/>
                  </a:lnTo>
                  <a:lnTo>
                    <a:pt x="694" y="408"/>
                  </a:lnTo>
                  <a:lnTo>
                    <a:pt x="703" y="389"/>
                  </a:lnTo>
                  <a:lnTo>
                    <a:pt x="705" y="367"/>
                  </a:lnTo>
                  <a:lnTo>
                    <a:pt x="703" y="346"/>
                  </a:lnTo>
                  <a:lnTo>
                    <a:pt x="694" y="327"/>
                  </a:lnTo>
                  <a:lnTo>
                    <a:pt x="681" y="310"/>
                  </a:lnTo>
                  <a:lnTo>
                    <a:pt x="665" y="297"/>
                  </a:lnTo>
                  <a:lnTo>
                    <a:pt x="646" y="289"/>
                  </a:lnTo>
                  <a:lnTo>
                    <a:pt x="625" y="287"/>
                  </a:lnTo>
                  <a:close/>
                  <a:moveTo>
                    <a:pt x="365" y="287"/>
                  </a:moveTo>
                  <a:lnTo>
                    <a:pt x="344" y="289"/>
                  </a:lnTo>
                  <a:lnTo>
                    <a:pt x="324" y="297"/>
                  </a:lnTo>
                  <a:lnTo>
                    <a:pt x="307" y="310"/>
                  </a:lnTo>
                  <a:lnTo>
                    <a:pt x="296" y="327"/>
                  </a:lnTo>
                  <a:lnTo>
                    <a:pt x="287" y="346"/>
                  </a:lnTo>
                  <a:lnTo>
                    <a:pt x="284" y="367"/>
                  </a:lnTo>
                  <a:lnTo>
                    <a:pt x="287" y="389"/>
                  </a:lnTo>
                  <a:lnTo>
                    <a:pt x="296" y="408"/>
                  </a:lnTo>
                  <a:lnTo>
                    <a:pt x="307" y="424"/>
                  </a:lnTo>
                  <a:lnTo>
                    <a:pt x="324" y="437"/>
                  </a:lnTo>
                  <a:lnTo>
                    <a:pt x="344" y="444"/>
                  </a:lnTo>
                  <a:lnTo>
                    <a:pt x="365" y="448"/>
                  </a:lnTo>
                  <a:lnTo>
                    <a:pt x="386" y="444"/>
                  </a:lnTo>
                  <a:lnTo>
                    <a:pt x="405" y="437"/>
                  </a:lnTo>
                  <a:lnTo>
                    <a:pt x="421" y="424"/>
                  </a:lnTo>
                  <a:lnTo>
                    <a:pt x="434" y="408"/>
                  </a:lnTo>
                  <a:lnTo>
                    <a:pt x="442" y="389"/>
                  </a:lnTo>
                  <a:lnTo>
                    <a:pt x="445" y="367"/>
                  </a:lnTo>
                  <a:lnTo>
                    <a:pt x="442" y="346"/>
                  </a:lnTo>
                  <a:lnTo>
                    <a:pt x="434" y="327"/>
                  </a:lnTo>
                  <a:lnTo>
                    <a:pt x="421" y="310"/>
                  </a:lnTo>
                  <a:lnTo>
                    <a:pt x="405" y="297"/>
                  </a:lnTo>
                  <a:lnTo>
                    <a:pt x="386" y="289"/>
                  </a:lnTo>
                  <a:lnTo>
                    <a:pt x="365" y="287"/>
                  </a:lnTo>
                  <a:close/>
                  <a:moveTo>
                    <a:pt x="83" y="0"/>
                  </a:moveTo>
                  <a:lnTo>
                    <a:pt x="1158" y="0"/>
                  </a:lnTo>
                  <a:lnTo>
                    <a:pt x="1180" y="2"/>
                  </a:lnTo>
                  <a:lnTo>
                    <a:pt x="1200" y="12"/>
                  </a:lnTo>
                  <a:lnTo>
                    <a:pt x="1216" y="24"/>
                  </a:lnTo>
                  <a:lnTo>
                    <a:pt x="1229" y="41"/>
                  </a:lnTo>
                  <a:lnTo>
                    <a:pt x="1237" y="61"/>
                  </a:lnTo>
                  <a:lnTo>
                    <a:pt x="1241" y="83"/>
                  </a:lnTo>
                  <a:lnTo>
                    <a:pt x="1241" y="688"/>
                  </a:lnTo>
                  <a:lnTo>
                    <a:pt x="1237" y="710"/>
                  </a:lnTo>
                  <a:lnTo>
                    <a:pt x="1229" y="730"/>
                  </a:lnTo>
                  <a:lnTo>
                    <a:pt x="1216" y="748"/>
                  </a:lnTo>
                  <a:lnTo>
                    <a:pt x="1200" y="761"/>
                  </a:lnTo>
                  <a:lnTo>
                    <a:pt x="1180" y="769"/>
                  </a:lnTo>
                  <a:lnTo>
                    <a:pt x="1158" y="771"/>
                  </a:lnTo>
                  <a:lnTo>
                    <a:pt x="1131" y="771"/>
                  </a:lnTo>
                  <a:lnTo>
                    <a:pt x="1196" y="931"/>
                  </a:lnTo>
                  <a:lnTo>
                    <a:pt x="1009" y="771"/>
                  </a:lnTo>
                  <a:lnTo>
                    <a:pt x="83" y="771"/>
                  </a:lnTo>
                  <a:lnTo>
                    <a:pt x="61" y="769"/>
                  </a:lnTo>
                  <a:lnTo>
                    <a:pt x="41" y="761"/>
                  </a:lnTo>
                  <a:lnTo>
                    <a:pt x="25" y="748"/>
                  </a:lnTo>
                  <a:lnTo>
                    <a:pt x="12" y="730"/>
                  </a:lnTo>
                  <a:lnTo>
                    <a:pt x="2" y="710"/>
                  </a:lnTo>
                  <a:lnTo>
                    <a:pt x="0" y="688"/>
                  </a:lnTo>
                  <a:lnTo>
                    <a:pt x="0" y="83"/>
                  </a:lnTo>
                  <a:lnTo>
                    <a:pt x="2" y="61"/>
                  </a:lnTo>
                  <a:lnTo>
                    <a:pt x="12" y="41"/>
                  </a:lnTo>
                  <a:lnTo>
                    <a:pt x="25" y="24"/>
                  </a:lnTo>
                  <a:lnTo>
                    <a:pt x="41" y="12"/>
                  </a:lnTo>
                  <a:lnTo>
                    <a:pt x="61" y="2"/>
                  </a:lnTo>
                  <a:lnTo>
                    <a:pt x="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00796" tIns="50398" rIns="100796" bIns="50398" numCol="1" anchor="t" anchorCtr="0" compatLnSpc="1">
              <a:prstTxWarp prst="textNoShape">
                <a:avLst/>
              </a:prstTxWarp>
            </a:bodyPr>
            <a:lstStyle/>
            <a:p>
              <a:pPr defTabSz="1343985">
                <a:defRPr/>
              </a:pPr>
              <a:endParaRPr lang="ru-RU" sz="1764" kern="0" dirty="0">
                <a:solidFill>
                  <a:srgbClr val="535353"/>
                </a:solidFill>
                <a:latin typeface="Montserrat" panose="00000500000000000000" pitchFamily="2" charset="-52"/>
              </a:endParaRPr>
            </a:p>
          </p:txBody>
        </p:sp>
      </p:grpSp>
      <p:sp>
        <p:nvSpPr>
          <p:cNvPr id="29" name="Прямоугольник 28"/>
          <p:cNvSpPr/>
          <p:nvPr/>
        </p:nvSpPr>
        <p:spPr>
          <a:xfrm>
            <a:off x="476156" y="5087984"/>
            <a:ext cx="4892051" cy="1617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7996" indent="-377996">
              <a:lnSpc>
                <a:spcPct val="107000"/>
              </a:lnSpc>
              <a:buFont typeface="Wingdings" panose="05000000000000000000" pitchFamily="2" charset="2"/>
              <a:buChar char="§"/>
              <a:tabLst>
                <a:tab pos="503994" algn="l"/>
              </a:tabLst>
            </a:pPr>
            <a:r>
              <a:rPr lang="ru-RU" sz="1323" dirty="0">
                <a:solidFill>
                  <a:srgbClr val="000000"/>
                </a:solidFill>
                <a:latin typeface="Montserrat" panose="00000500000000000000" pitchFamily="2" charset="-52"/>
                <a:ea typeface="Calibri" panose="020F0502020204030204" pitchFamily="34" charset="0"/>
                <a:cs typeface="Calibri" panose="020F0502020204030204" pitchFamily="34" charset="0"/>
              </a:rPr>
              <a:t>Общая цель </a:t>
            </a:r>
            <a:endParaRPr lang="ru-RU" sz="1543" dirty="0">
              <a:solidFill>
                <a:srgbClr val="000000"/>
              </a:solidFill>
              <a:latin typeface="Montserrat" panose="00000500000000000000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77996" indent="-377996">
              <a:lnSpc>
                <a:spcPct val="107000"/>
              </a:lnSpc>
              <a:buFont typeface="Wingdings" panose="05000000000000000000" pitchFamily="2" charset="2"/>
              <a:buChar char="§"/>
              <a:tabLst>
                <a:tab pos="503994" algn="l"/>
              </a:tabLst>
            </a:pPr>
            <a:r>
              <a:rPr lang="ru-RU" sz="1323" dirty="0">
                <a:solidFill>
                  <a:srgbClr val="000000"/>
                </a:solidFill>
                <a:latin typeface="Montserrat" panose="00000500000000000000" pitchFamily="2" charset="-52"/>
                <a:ea typeface="Calibri" panose="020F0502020204030204" pitchFamily="34" charset="0"/>
                <a:cs typeface="Calibri" panose="020F0502020204030204" pitchFamily="34" charset="0"/>
              </a:rPr>
              <a:t>Понимание</a:t>
            </a:r>
            <a:r>
              <a:rPr lang="en-US" sz="1323" dirty="0">
                <a:solidFill>
                  <a:srgbClr val="000000"/>
                </a:solidFill>
                <a:latin typeface="Montserrat" panose="00000500000000000000" pitchFamily="2" charset="-52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323" dirty="0">
                <a:solidFill>
                  <a:srgbClr val="000000"/>
                </a:solidFill>
                <a:latin typeface="Montserrat" panose="00000500000000000000" pitchFamily="2" charset="-52"/>
                <a:ea typeface="Calibri" panose="020F0502020204030204" pitchFamily="34" charset="0"/>
                <a:cs typeface="Calibri" panose="020F0502020204030204" pitchFamily="34" charset="0"/>
              </a:rPr>
              <a:t>персонального влияния на результат </a:t>
            </a:r>
          </a:p>
          <a:p>
            <a:pPr marL="377996" indent="-377996">
              <a:lnSpc>
                <a:spcPct val="107000"/>
              </a:lnSpc>
              <a:buFont typeface="Wingdings" panose="05000000000000000000" pitchFamily="2" charset="2"/>
              <a:buChar char="§"/>
              <a:tabLst>
                <a:tab pos="503994" algn="l"/>
              </a:tabLst>
            </a:pPr>
            <a:r>
              <a:rPr lang="ru-RU" sz="1323" dirty="0">
                <a:solidFill>
                  <a:srgbClr val="000000"/>
                </a:solidFill>
                <a:latin typeface="Montserrat" panose="00000500000000000000" pitchFamily="2" charset="-52"/>
                <a:ea typeface="Calibri" panose="020F0502020204030204" pitchFamily="34" charset="0"/>
                <a:cs typeface="Calibri" panose="020F0502020204030204" pitchFamily="34" charset="0"/>
              </a:rPr>
              <a:t>Быстрая реакция на отклонения КПЭ</a:t>
            </a:r>
            <a:endParaRPr lang="ru-RU" sz="1543" dirty="0">
              <a:solidFill>
                <a:srgbClr val="000000"/>
              </a:solidFill>
              <a:latin typeface="Montserrat" panose="00000500000000000000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77996" indent="-377996">
              <a:lnSpc>
                <a:spcPct val="107000"/>
              </a:lnSpc>
              <a:buFont typeface="Wingdings" panose="05000000000000000000" pitchFamily="2" charset="2"/>
              <a:buChar char="§"/>
              <a:tabLst>
                <a:tab pos="503994" algn="l"/>
              </a:tabLst>
            </a:pPr>
            <a:r>
              <a:rPr lang="ru-RU" sz="1323" dirty="0">
                <a:solidFill>
                  <a:srgbClr val="000000"/>
                </a:solidFill>
                <a:latin typeface="Montserrat" panose="00000500000000000000" pitchFamily="2" charset="-52"/>
                <a:ea typeface="Calibri" panose="020F0502020204030204" pitchFamily="34" charset="0"/>
                <a:cs typeface="Calibri" panose="020F0502020204030204" pitchFamily="34" charset="0"/>
              </a:rPr>
              <a:t>Оперативная обратная связь по проблемам</a:t>
            </a:r>
            <a:endParaRPr lang="ru-RU" sz="1543" dirty="0">
              <a:solidFill>
                <a:srgbClr val="000000"/>
              </a:solidFill>
              <a:latin typeface="Montserrat" panose="00000500000000000000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77996" indent="-377996">
              <a:lnSpc>
                <a:spcPct val="107000"/>
              </a:lnSpc>
              <a:buFont typeface="Wingdings" panose="05000000000000000000" pitchFamily="2" charset="2"/>
              <a:buChar char="§"/>
              <a:tabLst>
                <a:tab pos="503994" algn="l"/>
              </a:tabLst>
            </a:pPr>
            <a:r>
              <a:rPr lang="ru-RU" sz="1323" dirty="0">
                <a:solidFill>
                  <a:srgbClr val="000000"/>
                </a:solidFill>
                <a:latin typeface="Montserrat" panose="00000500000000000000" pitchFamily="2" charset="-52"/>
                <a:ea typeface="Calibri" panose="020F0502020204030204" pitchFamily="34" charset="0"/>
                <a:cs typeface="Calibri" panose="020F0502020204030204" pitchFamily="34" charset="0"/>
              </a:rPr>
              <a:t>Совместное решение проблем, инициативы</a:t>
            </a:r>
          </a:p>
          <a:p>
            <a:pPr marL="377996" indent="-377996">
              <a:lnSpc>
                <a:spcPct val="107000"/>
              </a:lnSpc>
              <a:buFont typeface="Wingdings" panose="05000000000000000000" pitchFamily="2" charset="2"/>
              <a:buChar char="§"/>
              <a:tabLst>
                <a:tab pos="503994" algn="l"/>
              </a:tabLst>
            </a:pPr>
            <a:r>
              <a:rPr lang="ru-RU" sz="1323" dirty="0">
                <a:solidFill>
                  <a:srgbClr val="000000"/>
                </a:solidFill>
                <a:latin typeface="Montserrat" panose="00000500000000000000" pitchFamily="2" charset="-52"/>
                <a:ea typeface="Calibri" panose="020F0502020204030204" pitchFamily="34" charset="0"/>
                <a:cs typeface="Calibri" panose="020F0502020204030204" pitchFamily="34" charset="0"/>
              </a:rPr>
              <a:t>Гибкость в приоритизации задач</a:t>
            </a:r>
            <a:endParaRPr lang="ru-RU" sz="1543" dirty="0">
              <a:solidFill>
                <a:srgbClr val="000000"/>
              </a:solidFill>
              <a:latin typeface="Montserrat" panose="00000500000000000000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252" y="3148257"/>
            <a:ext cx="1106243" cy="1106243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512567" y="1245077"/>
            <a:ext cx="12436132" cy="590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17" b="1" dirty="0">
                <a:latin typeface="Montserrat" panose="00000500000000000000" pitchFamily="2" charset="-52"/>
              </a:rPr>
              <a:t>Доски визуализации – это инструмент, позволяющий быстро понять ситуацию с помощью визуального изображения информации в четком, логичном и доступном формате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5429293" y="5128593"/>
            <a:ext cx="8074901" cy="2308324"/>
          </a:xfrm>
          <a:prstGeom prst="rect">
            <a:avLst/>
          </a:prstGeom>
          <a:ln w="12700">
            <a:noFill/>
          </a:ln>
        </p:spPr>
        <p:txBody>
          <a:bodyPr wrap="square">
            <a:spAutoFit/>
          </a:bodyPr>
          <a:lstStyle/>
          <a:p>
            <a:r>
              <a:rPr lang="ru-RU" sz="1400" dirty="0">
                <a:latin typeface="Montserrat" panose="00000500000000000000" pitchFamily="2" charset="-52"/>
              </a:rPr>
              <a:t>Использование досок визуализации позволяет владеть ситуацией на рабочем месте, сделать проблемы и достижения видимыми и определить задачи по улучшению.</a:t>
            </a:r>
          </a:p>
          <a:p>
            <a:r>
              <a:rPr lang="ru-RU" sz="1400" dirty="0">
                <a:latin typeface="Montserrat" panose="00000500000000000000" pitchFamily="2" charset="-52"/>
              </a:rPr>
              <a:t>Доски визуализации помогают:</a:t>
            </a:r>
          </a:p>
          <a:p>
            <a:r>
              <a:rPr lang="ru-RU" sz="1400" b="1" dirty="0">
                <a:latin typeface="Montserrat" panose="00000500000000000000" pitchFamily="2" charset="-52"/>
              </a:rPr>
              <a:t>1.</a:t>
            </a:r>
            <a:r>
              <a:rPr lang="en-US" sz="1400" b="1" dirty="0">
                <a:latin typeface="Montserrat" panose="00000500000000000000" pitchFamily="2" charset="-52"/>
              </a:rPr>
              <a:t> </a:t>
            </a:r>
            <a:r>
              <a:rPr lang="ru-RU" sz="1400" b="1" dirty="0">
                <a:latin typeface="Montserrat" panose="00000500000000000000" pitchFamily="2" charset="-52"/>
              </a:rPr>
              <a:t>Передать важную информацию </a:t>
            </a:r>
            <a:r>
              <a:rPr lang="ru-RU" sz="1400" dirty="0">
                <a:latin typeface="Montserrat" panose="00000500000000000000" pitchFamily="2" charset="-52"/>
              </a:rPr>
              <a:t>о том статусе, где мы находимся сейчас; как мы оцениваем сегодняшнюю ситуацию и себя, относительно поставленных целей. </a:t>
            </a:r>
          </a:p>
          <a:p>
            <a:r>
              <a:rPr lang="ru-RU" sz="1400" b="1" dirty="0">
                <a:latin typeface="Montserrat" panose="00000500000000000000" pitchFamily="2" charset="-52"/>
              </a:rPr>
              <a:t>2.</a:t>
            </a:r>
            <a:r>
              <a:rPr lang="en-US" sz="1400" b="1" dirty="0">
                <a:latin typeface="Montserrat" panose="00000500000000000000" pitchFamily="2" charset="-52"/>
              </a:rPr>
              <a:t> </a:t>
            </a:r>
            <a:r>
              <a:rPr lang="ru-RU" sz="1400" b="1" dirty="0">
                <a:latin typeface="Montserrat" panose="00000500000000000000" pitchFamily="2" charset="-52"/>
              </a:rPr>
              <a:t>Определить узкие места и отметить успех. </a:t>
            </a:r>
            <a:endParaRPr lang="ru-RU" sz="1400" dirty="0">
              <a:latin typeface="Montserrat" panose="00000500000000000000" pitchFamily="2" charset="-52"/>
            </a:endParaRPr>
          </a:p>
          <a:p>
            <a:r>
              <a:rPr lang="ru-RU" sz="1400" b="1" dirty="0">
                <a:latin typeface="Montserrat" panose="00000500000000000000" pitchFamily="2" charset="-52"/>
              </a:rPr>
              <a:t>3.</a:t>
            </a:r>
            <a:r>
              <a:rPr lang="en-US" sz="1400" b="1" dirty="0">
                <a:latin typeface="Montserrat" panose="00000500000000000000" pitchFamily="2" charset="-52"/>
              </a:rPr>
              <a:t> </a:t>
            </a:r>
            <a:r>
              <a:rPr lang="ru-RU" sz="1400" b="1" dirty="0" smtClean="0">
                <a:latin typeface="Montserrat" panose="00000500000000000000" pitchFamily="2" charset="-52"/>
              </a:rPr>
              <a:t>Обсудить </a:t>
            </a:r>
            <a:r>
              <a:rPr lang="ru-RU" sz="1400" dirty="0" smtClean="0">
                <a:latin typeface="Montserrat" panose="00000500000000000000" pitchFamily="2" charset="-52"/>
              </a:rPr>
              <a:t>текущую </a:t>
            </a:r>
            <a:r>
              <a:rPr lang="ru-RU" sz="1400" dirty="0">
                <a:latin typeface="Montserrat" panose="00000500000000000000" pitchFamily="2" charset="-52"/>
              </a:rPr>
              <a:t>ситуацию, </a:t>
            </a:r>
            <a:r>
              <a:rPr lang="ru-RU" sz="1600" dirty="0">
                <a:latin typeface="Montserrat" panose="00000500000000000000" pitchFamily="2" charset="-52"/>
              </a:rPr>
              <a:t>высказать</a:t>
            </a:r>
            <a:r>
              <a:rPr lang="ru-RU" sz="1400" dirty="0">
                <a:latin typeface="Montserrat" panose="00000500000000000000" pitchFamily="2" charset="-52"/>
              </a:rPr>
              <a:t> свои идеи и </a:t>
            </a:r>
            <a:r>
              <a:rPr lang="ru-RU" sz="1400" b="1" dirty="0">
                <a:latin typeface="Montserrat" panose="00000500000000000000" pitchFamily="2" charset="-52"/>
              </a:rPr>
              <a:t>найти решения </a:t>
            </a:r>
            <a:r>
              <a:rPr lang="ru-RU" sz="1400" dirty="0">
                <a:latin typeface="Montserrat" panose="00000500000000000000" pitchFamily="2" charset="-52"/>
              </a:rPr>
              <a:t>возможных проблем.</a:t>
            </a:r>
          </a:p>
          <a:p>
            <a:endParaRPr lang="ru-RU" sz="1600" dirty="0"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05248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236DDE-7B7E-445D-B7F2-3D41FD234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169" y="2662949"/>
            <a:ext cx="4312467" cy="2056946"/>
          </a:xfr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anchor="t"/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Система 6С</a:t>
            </a:r>
            <a:endParaRPr lang="ru-RU" sz="2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AC06A-BEEB-4D89-A4A8-D713B351D9C3}" type="slidenum">
              <a:rPr lang="ru-RU" smtClean="0">
                <a:solidFill>
                  <a:schemeClr val="bg1"/>
                </a:solidFill>
              </a:rPr>
              <a:pPr/>
              <a:t>11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1315" y="1574014"/>
            <a:ext cx="6281929" cy="4863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3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182880" y="7095405"/>
            <a:ext cx="420525" cy="402483"/>
          </a:xfrm>
        </p:spPr>
        <p:txBody>
          <a:bodyPr/>
          <a:lstStyle/>
          <a:p>
            <a:fld id="{D27AC06A-BEEB-4D89-A4A8-D713B351D9C3}" type="slidenum">
              <a:rPr lang="ru-RU" sz="1400" smtClean="0">
                <a:solidFill>
                  <a:schemeClr val="tx1"/>
                </a:solidFill>
              </a:rPr>
              <a:pPr/>
              <a:t>12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4" name="Rectangle 1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244346" y="1676330"/>
            <a:ext cx="10947654" cy="4616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342900" indent="-342900" defTabSz="893763"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1pPr>
            <a:lvl2pPr marL="192088" indent="-190500" defTabSz="893763"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93763"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93763"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93763"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defTabSz="976109" eaLnBrk="1" hangingPunct="1"/>
            <a:r>
              <a:rPr lang="ru-RU" altLang="ru-RU" sz="2000" b="1" i="1" dirty="0">
                <a:solidFill>
                  <a:schemeClr val="tx2"/>
                </a:solidFill>
                <a:latin typeface="Montserrat" panose="00000500000000000000" pitchFamily="2" charset="-52"/>
              </a:rPr>
              <a:t>Система  «6С» </a:t>
            </a:r>
            <a:r>
              <a:rPr lang="ru-RU" altLang="ru-RU" sz="2000" i="1" dirty="0">
                <a:solidFill>
                  <a:srgbClr val="00B050"/>
                </a:solidFill>
                <a:latin typeface="Montserrat" panose="00000500000000000000" pitchFamily="2" charset="-52"/>
              </a:rPr>
              <a:t>в первую очередь это безопасность, порядок и удобство на рабочих </a:t>
            </a:r>
            <a:r>
              <a:rPr lang="ru-RU" altLang="ru-RU" sz="2000" i="1" dirty="0" smtClean="0">
                <a:solidFill>
                  <a:srgbClr val="00B050"/>
                </a:solidFill>
                <a:latin typeface="Montserrat" panose="00000500000000000000" pitchFamily="2" charset="-52"/>
              </a:rPr>
              <a:t>местах</a:t>
            </a:r>
          </a:p>
          <a:p>
            <a:pPr algn="just" defTabSz="976109" eaLnBrk="1" hangingPunct="1"/>
            <a:endParaRPr lang="ru-RU" altLang="ru-RU" sz="2000" i="1" dirty="0">
              <a:solidFill>
                <a:schemeClr val="tx2"/>
              </a:solidFill>
              <a:latin typeface="Montserrat" panose="00000500000000000000" pitchFamily="2" charset="-52"/>
            </a:endParaRPr>
          </a:p>
          <a:p>
            <a:pPr algn="just" defTabSz="976109" eaLnBrk="1" hangingPunct="1"/>
            <a:r>
              <a:rPr lang="ru-RU" altLang="ru-RU" sz="2000" b="1" i="1" dirty="0" smtClean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Система </a:t>
            </a:r>
            <a:r>
              <a:rPr lang="ru-RU" altLang="ru-RU" sz="2000" b="1" i="1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«6С» </a:t>
            </a:r>
            <a:r>
              <a:rPr lang="ru-RU" altLang="ru-RU" sz="2000" i="1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– это </a:t>
            </a:r>
            <a:r>
              <a:rPr lang="ru-RU" altLang="ru-RU" sz="2000" b="1" i="1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культура производства</a:t>
            </a:r>
            <a:r>
              <a:rPr lang="ru-RU" altLang="ru-RU" sz="2000" i="1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, основанная на здравом смысле и эффективном использовании имеющихся средств.</a:t>
            </a:r>
            <a:endParaRPr lang="ru-RU" altLang="ru-RU" sz="2000" b="1" i="1" dirty="0">
              <a:solidFill>
                <a:schemeClr val="accent1">
                  <a:lumMod val="50000"/>
                </a:schemeClr>
              </a:solidFill>
              <a:latin typeface="Montserrat" panose="00000500000000000000" pitchFamily="2" charset="-52"/>
            </a:endParaRPr>
          </a:p>
          <a:p>
            <a:pPr algn="just" defTabSz="976109" eaLnBrk="1" hangingPunct="1"/>
            <a:endParaRPr lang="ru-RU" altLang="ru-RU" sz="2000" b="1" i="1" dirty="0">
              <a:solidFill>
                <a:schemeClr val="accent1">
                  <a:lumMod val="50000"/>
                </a:schemeClr>
              </a:solidFill>
              <a:latin typeface="Montserrat" panose="00000500000000000000" pitchFamily="2" charset="-52"/>
            </a:endParaRPr>
          </a:p>
          <a:p>
            <a:pPr algn="just" defTabSz="976109" eaLnBrk="1" hangingPunct="1"/>
            <a:r>
              <a:rPr lang="ru-RU" altLang="ru-RU" sz="2000" b="1" i="1" dirty="0" smtClean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Система «6С</a:t>
            </a:r>
            <a:r>
              <a:rPr lang="ru-RU" altLang="ru-RU" sz="2000" b="1" i="1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» </a:t>
            </a:r>
            <a:r>
              <a:rPr lang="ru-RU" altLang="ru-RU" sz="2000" i="1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– это не </a:t>
            </a:r>
            <a:r>
              <a:rPr lang="ru-RU" altLang="ru-RU" sz="2000" i="1" dirty="0" smtClean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разовая акция, а </a:t>
            </a:r>
            <a:r>
              <a:rPr lang="ru-RU" altLang="ru-RU" sz="2000" b="1" i="1" dirty="0" smtClean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непрерывный процесс</a:t>
            </a:r>
            <a:r>
              <a:rPr lang="ru-RU" altLang="ru-RU" sz="2000" i="1" dirty="0" smtClean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, включенный в ежедневную работу.</a:t>
            </a:r>
          </a:p>
          <a:p>
            <a:pPr algn="just" defTabSz="976109" eaLnBrk="1" hangingPunct="1"/>
            <a:endParaRPr lang="ru-RU" altLang="ru-RU" sz="2000" i="1" dirty="0">
              <a:solidFill>
                <a:schemeClr val="accent1">
                  <a:lumMod val="50000"/>
                </a:schemeClr>
              </a:solidFill>
              <a:latin typeface="Montserrat" panose="00000500000000000000" pitchFamily="2" charset="-52"/>
            </a:endParaRPr>
          </a:p>
          <a:p>
            <a:pPr algn="just" defTabSz="976109" eaLnBrk="1" hangingPunct="1"/>
            <a:r>
              <a:rPr lang="ru-RU" altLang="ru-RU" sz="2000" b="1" i="1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Система </a:t>
            </a:r>
            <a:r>
              <a:rPr lang="ru-RU" altLang="ru-RU" sz="2000" b="1" i="1" dirty="0" smtClean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«</a:t>
            </a:r>
            <a:r>
              <a:rPr lang="ru-RU" altLang="ru-RU" sz="2000" b="1" i="1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6</a:t>
            </a:r>
            <a:r>
              <a:rPr lang="ru-RU" altLang="ru-RU" sz="2000" b="1" i="1" dirty="0" smtClean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С</a:t>
            </a:r>
            <a:r>
              <a:rPr lang="ru-RU" altLang="ru-RU" sz="2000" b="1" i="1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» не требует вложения</a:t>
            </a:r>
            <a:r>
              <a:rPr lang="ru-RU" altLang="ru-RU" sz="2000" i="1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 значительных </a:t>
            </a:r>
            <a:r>
              <a:rPr lang="ru-RU" altLang="ru-RU" sz="2000" b="1" i="1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средств</a:t>
            </a:r>
            <a:r>
              <a:rPr lang="ru-RU" altLang="ru-RU" sz="2000" i="1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 или использования дорогостоящих технологий. </a:t>
            </a:r>
            <a:endParaRPr lang="ru-RU" altLang="ru-RU" sz="2000" i="1" dirty="0" smtClean="0">
              <a:solidFill>
                <a:schemeClr val="accent1">
                  <a:lumMod val="50000"/>
                </a:schemeClr>
              </a:solidFill>
              <a:latin typeface="Montserrat" panose="00000500000000000000" pitchFamily="2" charset="-52"/>
            </a:endParaRPr>
          </a:p>
          <a:p>
            <a:pPr algn="just" defTabSz="976109" eaLnBrk="1" hangingPunct="1"/>
            <a:endParaRPr lang="ru-RU" altLang="ru-RU" sz="2000" i="1" dirty="0" smtClean="0">
              <a:solidFill>
                <a:schemeClr val="accent1">
                  <a:lumMod val="50000"/>
                </a:schemeClr>
              </a:solidFill>
              <a:latin typeface="Montserrat" panose="00000500000000000000" pitchFamily="2" charset="-52"/>
            </a:endParaRPr>
          </a:p>
          <a:p>
            <a:pPr algn="just" defTabSz="976109" eaLnBrk="1" hangingPunct="1"/>
            <a:r>
              <a:rPr lang="ru-RU" altLang="ru-RU" sz="2000" b="1" i="1" dirty="0" smtClean="0">
                <a:solidFill>
                  <a:schemeClr val="tx2"/>
                </a:solidFill>
                <a:latin typeface="Montserrat" panose="00000500000000000000" pitchFamily="2" charset="-52"/>
              </a:rPr>
              <a:t>Система «6С» помогает</a:t>
            </a:r>
            <a:r>
              <a:rPr lang="ru-RU" altLang="ru-RU" sz="2000" i="1" dirty="0" smtClean="0">
                <a:solidFill>
                  <a:schemeClr val="tx2"/>
                </a:solidFill>
                <a:latin typeface="Montserrat" panose="00000500000000000000" pitchFamily="2" charset="-52"/>
              </a:rPr>
              <a:t> каждому сотруднику </a:t>
            </a:r>
            <a:r>
              <a:rPr lang="ru-RU" altLang="ru-RU" sz="2000" b="1" i="1" dirty="0" smtClean="0">
                <a:solidFill>
                  <a:schemeClr val="tx2"/>
                </a:solidFill>
                <a:latin typeface="Montserrat" panose="00000500000000000000" pitchFamily="2" charset="-52"/>
              </a:rPr>
              <a:t>внести свой вклад </a:t>
            </a:r>
            <a:r>
              <a:rPr lang="ru-RU" altLang="ru-RU" sz="2000" i="1" dirty="0" smtClean="0">
                <a:solidFill>
                  <a:schemeClr val="tx2"/>
                </a:solidFill>
                <a:latin typeface="Montserrat" panose="00000500000000000000" pitchFamily="2" charset="-52"/>
              </a:rPr>
              <a:t>в развитие компании и улучшение культуры производства</a:t>
            </a:r>
            <a:endParaRPr lang="ru-RU" altLang="ru-RU" sz="2000" i="1" dirty="0" smtClean="0">
              <a:solidFill>
                <a:schemeClr val="accent1">
                  <a:lumMod val="50000"/>
                </a:schemeClr>
              </a:solidFill>
              <a:latin typeface="Montserrat" panose="00000500000000000000" pitchFamily="2" charset="-52"/>
            </a:endParaRPr>
          </a:p>
          <a:p>
            <a:pPr algn="just" defTabSz="976109" eaLnBrk="1" hangingPunct="1"/>
            <a:r>
              <a:rPr lang="ru-RU" altLang="ru-RU" sz="2000" i="1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 </a:t>
            </a:r>
          </a:p>
        </p:txBody>
      </p:sp>
      <p:sp>
        <p:nvSpPr>
          <p:cNvPr id="5" name="Заголовок 2">
            <a:extLst>
              <a:ext uri="{FF2B5EF4-FFF2-40B4-BE49-F238E27FC236}">
                <a16:creationId xmlns:a16="http://schemas.microsoft.com/office/drawing/2014/main" id="{4D6E266C-03AD-4FE6-8C7B-3AA8BF115A55}"/>
              </a:ext>
            </a:extLst>
          </p:cNvPr>
          <p:cNvSpPr txBox="1">
            <a:spLocks/>
          </p:cNvSpPr>
          <p:nvPr/>
        </p:nvSpPr>
        <p:spPr>
          <a:xfrm>
            <a:off x="2240715" y="361615"/>
            <a:ext cx="6472362" cy="1744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0788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01893"/>
            <a:r>
              <a:rPr lang="ru-RU" sz="1601" b="1" dirty="0" smtClean="0">
                <a:solidFill>
                  <a:schemeClr val="bg1"/>
                </a:solidFill>
                <a:latin typeface="Montserrat"/>
              </a:rPr>
              <a:t>СИСТЕМА 6С</a:t>
            </a:r>
            <a:endParaRPr lang="ru-RU" sz="1601" b="1" dirty="0">
              <a:solidFill>
                <a:schemeClr val="bg1"/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60760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0" y="7126681"/>
            <a:ext cx="536028" cy="402483"/>
          </a:xfrm>
        </p:spPr>
        <p:txBody>
          <a:bodyPr/>
          <a:lstStyle/>
          <a:p>
            <a:fld id="{D27AC06A-BEEB-4D89-A4A8-D713B351D9C3}" type="slidenum">
              <a:rPr lang="ru-RU" sz="1400" smtClean="0">
                <a:solidFill>
                  <a:schemeClr val="tx1"/>
                </a:solidFill>
              </a:rPr>
              <a:pPr/>
              <a:t>13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5" name="Заголовок 2">
            <a:extLst>
              <a:ext uri="{FF2B5EF4-FFF2-40B4-BE49-F238E27FC236}">
                <a16:creationId xmlns:a16="http://schemas.microsoft.com/office/drawing/2014/main" id="{4D6E266C-03AD-4FE6-8C7B-3AA8BF115A55}"/>
              </a:ext>
            </a:extLst>
          </p:cNvPr>
          <p:cNvSpPr txBox="1">
            <a:spLocks/>
          </p:cNvSpPr>
          <p:nvPr/>
        </p:nvSpPr>
        <p:spPr>
          <a:xfrm>
            <a:off x="2240715" y="361615"/>
            <a:ext cx="6472362" cy="1744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0788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01893"/>
            <a:r>
              <a:rPr lang="ru-RU" sz="1601" b="1" dirty="0" smtClean="0">
                <a:solidFill>
                  <a:schemeClr val="bg1"/>
                </a:solidFill>
                <a:latin typeface="Montserrat"/>
              </a:rPr>
              <a:t>СИСТЕМА 6С (ПРИМЕРЫ РЕАЛИЗАЦИИ)</a:t>
            </a:r>
            <a:endParaRPr lang="ru-RU" sz="1601" b="1" dirty="0">
              <a:solidFill>
                <a:schemeClr val="bg1"/>
              </a:solidFill>
              <a:latin typeface="Montserra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691" y="1072443"/>
            <a:ext cx="3467712" cy="29507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40"/>
          <a:stretch/>
        </p:blipFill>
        <p:spPr>
          <a:xfrm>
            <a:off x="9110821" y="4298118"/>
            <a:ext cx="3013445" cy="26367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95593" y="1466407"/>
            <a:ext cx="3020483" cy="225936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36"/>
          <a:stretch/>
        </p:blipFill>
        <p:spPr>
          <a:xfrm>
            <a:off x="4275222" y="4298118"/>
            <a:ext cx="4279810" cy="26367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7" t="4409" r="4801" b="5521"/>
          <a:stretch/>
        </p:blipFill>
        <p:spPr>
          <a:xfrm>
            <a:off x="9518155" y="1094778"/>
            <a:ext cx="3049463" cy="3011555"/>
          </a:xfrm>
          <a:prstGeom prst="rect">
            <a:avLst/>
          </a:prstGeom>
        </p:spPr>
      </p:pic>
      <p:pic>
        <p:nvPicPr>
          <p:cNvPr id="11" name="Picture 2" descr="C:\Users\1\Desktop\ПОЛЬША\IMAG0406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7" t="12775" r="31905" b="18747"/>
          <a:stretch>
            <a:fillRect/>
          </a:stretch>
        </p:blipFill>
        <p:spPr bwMode="auto">
          <a:xfrm>
            <a:off x="465059" y="4298119"/>
            <a:ext cx="3338893" cy="26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73" y="1072443"/>
            <a:ext cx="2815390" cy="295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72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0" y="7126681"/>
            <a:ext cx="536028" cy="402483"/>
          </a:xfrm>
        </p:spPr>
        <p:txBody>
          <a:bodyPr/>
          <a:lstStyle/>
          <a:p>
            <a:fld id="{D27AC06A-BEEB-4D89-A4A8-D713B351D9C3}" type="slidenum">
              <a:rPr lang="ru-RU" sz="1400" smtClean="0">
                <a:solidFill>
                  <a:schemeClr val="tx1"/>
                </a:solidFill>
              </a:rPr>
              <a:pPr/>
              <a:t>14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5" name="Заголовок 2">
            <a:extLst>
              <a:ext uri="{FF2B5EF4-FFF2-40B4-BE49-F238E27FC236}">
                <a16:creationId xmlns:a16="http://schemas.microsoft.com/office/drawing/2014/main" id="{4D6E266C-03AD-4FE6-8C7B-3AA8BF115A55}"/>
              </a:ext>
            </a:extLst>
          </p:cNvPr>
          <p:cNvSpPr txBox="1">
            <a:spLocks/>
          </p:cNvSpPr>
          <p:nvPr/>
        </p:nvSpPr>
        <p:spPr>
          <a:xfrm>
            <a:off x="2240715" y="361615"/>
            <a:ext cx="6472362" cy="1744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0788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01893"/>
            <a:r>
              <a:rPr lang="ru-RU" sz="1601" b="1" dirty="0" smtClean="0">
                <a:solidFill>
                  <a:schemeClr val="bg1"/>
                </a:solidFill>
                <a:latin typeface="Montserrat"/>
              </a:rPr>
              <a:t>СИСТЕМА 6С (КОНКУРС)</a:t>
            </a:r>
            <a:endParaRPr lang="ru-RU" sz="1601" b="1" dirty="0">
              <a:solidFill>
                <a:schemeClr val="bg1"/>
              </a:solidFill>
              <a:latin typeface="Montserrat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94" b="34145"/>
          <a:stretch/>
        </p:blipFill>
        <p:spPr>
          <a:xfrm>
            <a:off x="421902" y="875119"/>
            <a:ext cx="3637626" cy="2445160"/>
          </a:xfrm>
          <a:prstGeom prst="rect">
            <a:avLst/>
          </a:prstGeom>
        </p:spPr>
      </p:pic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3953210"/>
              </p:ext>
            </p:extLst>
          </p:nvPr>
        </p:nvGraphicFramePr>
        <p:xfrm>
          <a:off x="869244" y="3659370"/>
          <a:ext cx="11853333" cy="3627120"/>
        </p:xfrm>
        <a:graphic>
          <a:graphicData uri="http://schemas.openxmlformats.org/drawingml/2006/table">
            <a:tbl>
              <a:tblPr firstRow="1" firstCol="1" bandRow="1">
                <a:tableStyleId>{D27102A9-8310-4765-A935-A1911B00CA55}</a:tableStyleId>
              </a:tblPr>
              <a:tblGrid>
                <a:gridCol w="1927667">
                  <a:extLst>
                    <a:ext uri="{9D8B030D-6E8A-4147-A177-3AD203B41FA5}">
                      <a16:colId xmlns:a16="http://schemas.microsoft.com/office/drawing/2014/main" val="937554309"/>
                    </a:ext>
                  </a:extLst>
                </a:gridCol>
                <a:gridCol w="1927667">
                  <a:extLst>
                    <a:ext uri="{9D8B030D-6E8A-4147-A177-3AD203B41FA5}">
                      <a16:colId xmlns:a16="http://schemas.microsoft.com/office/drawing/2014/main" val="3837976397"/>
                    </a:ext>
                  </a:extLst>
                </a:gridCol>
                <a:gridCol w="5727851">
                  <a:extLst>
                    <a:ext uri="{9D8B030D-6E8A-4147-A177-3AD203B41FA5}">
                      <a16:colId xmlns:a16="http://schemas.microsoft.com/office/drawing/2014/main" val="1296867205"/>
                    </a:ext>
                  </a:extLst>
                </a:gridCol>
                <a:gridCol w="2270148">
                  <a:extLst>
                    <a:ext uri="{9D8B030D-6E8A-4147-A177-3AD203B41FA5}">
                      <a16:colId xmlns:a16="http://schemas.microsoft.com/office/drawing/2014/main" val="4175120727"/>
                    </a:ext>
                  </a:extLst>
                </a:gridCol>
              </a:tblGrid>
              <a:tr h="31997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Montserrat" panose="00000500000000000000" pitchFamily="2" charset="-52"/>
                        </a:rPr>
                        <a:t>Номинация</a:t>
                      </a:r>
                      <a:endParaRPr lang="ru-RU" sz="2800" dirty="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27" marR="6272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Montserrat" panose="00000500000000000000" pitchFamily="2" charset="-52"/>
                        </a:rPr>
                        <a:t>Критерии</a:t>
                      </a:r>
                      <a:endParaRPr lang="ru-RU" sz="2800" dirty="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27" marR="6272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Montserrat" panose="00000500000000000000" pitchFamily="2" charset="-52"/>
                        </a:rPr>
                        <a:t>Метод расчета</a:t>
                      </a:r>
                      <a:endParaRPr lang="ru-RU" sz="2800" dirty="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27" marR="6272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Montserrat" panose="00000500000000000000" pitchFamily="2" charset="-52"/>
                        </a:rPr>
                        <a:t>Месяц проведения церемонии/премия</a:t>
                      </a:r>
                      <a:endParaRPr lang="ru-RU" sz="2800" dirty="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27" marR="62727" marT="0" marB="0" anchor="ctr"/>
                </a:tc>
                <a:extLst>
                  <a:ext uri="{0D108BD9-81ED-4DB2-BD59-A6C34878D82A}">
                    <a16:rowId xmlns:a16="http://schemas.microsoft.com/office/drawing/2014/main" val="49326731"/>
                  </a:ext>
                </a:extLst>
              </a:tr>
              <a:tr h="1599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Montserrat" panose="00000500000000000000" pitchFamily="2" charset="-52"/>
                        </a:rPr>
                        <a:t>декабрь</a:t>
                      </a:r>
                      <a:endParaRPr lang="ru-RU" sz="2800" dirty="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27" marR="62727" marT="0" marB="0" anchor="ctr"/>
                </a:tc>
                <a:extLst>
                  <a:ext uri="{0D108BD9-81ED-4DB2-BD59-A6C34878D82A}">
                    <a16:rowId xmlns:a16="http://schemas.microsoft.com/office/drawing/2014/main" val="497141571"/>
                  </a:ext>
                </a:extLst>
              </a:tr>
              <a:tr h="11199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Montserrat" panose="00000500000000000000" pitchFamily="2" charset="-52"/>
                        </a:rPr>
                        <a:t>Лучший участок по 6С</a:t>
                      </a:r>
                      <a:endParaRPr lang="ru-RU" sz="2800" dirty="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27" marR="62727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Montserrat" panose="00000500000000000000" pitchFamily="2" charset="-52"/>
                        </a:rPr>
                        <a:t>Участок, на котором соблюдаются все этапы внедрения системы 6С (народное голосование)</a:t>
                      </a:r>
                      <a:endParaRPr lang="ru-RU" sz="2800" dirty="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27" marR="62727" marT="0" marB="0" anchor="ctr"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Montserrat" panose="00000500000000000000" pitchFamily="2" charset="-52"/>
                        </a:rPr>
                        <a:t>Проведение конкурса в 2 этапа:</a:t>
                      </a:r>
                      <a:endParaRPr lang="ru-RU" sz="2800" dirty="0">
                        <a:effectLst/>
                        <a:latin typeface="Montserrat" panose="00000500000000000000" pitchFamily="2" charset="-52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Montserrat" panose="00000500000000000000" pitchFamily="2" charset="-52"/>
                        </a:rPr>
                        <a:t>1-й – обход участков по 6С с оценкой по чек-листу;</a:t>
                      </a:r>
                      <a:endParaRPr lang="ru-RU" sz="2800" dirty="0">
                        <a:effectLst/>
                        <a:latin typeface="Montserrat" panose="00000500000000000000" pitchFamily="2" charset="-52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Montserrat" panose="00000500000000000000" pitchFamily="2" charset="-52"/>
                        </a:rPr>
                        <a:t>2-й – народное голосование</a:t>
                      </a:r>
                      <a:endParaRPr lang="ru-RU" sz="2800" dirty="0">
                        <a:effectLst/>
                        <a:latin typeface="Montserrat" panose="00000500000000000000" pitchFamily="2" charset="-52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Montserrat" panose="00000500000000000000" pitchFamily="2" charset="-52"/>
                        </a:rPr>
                        <a:t> </a:t>
                      </a:r>
                      <a:endParaRPr lang="ru-RU" sz="2800" dirty="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27" marR="6272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Montserrat" panose="00000500000000000000" pitchFamily="2" charset="-52"/>
                        </a:rPr>
                        <a:t>Подарочные сертификаты </a:t>
                      </a:r>
                      <a:r>
                        <a:rPr lang="ru-RU" sz="1400" dirty="0" smtClean="0">
                          <a:effectLst/>
                          <a:latin typeface="Montserrat" panose="00000500000000000000" pitchFamily="2" charset="-52"/>
                        </a:rPr>
                        <a:t>с различным номиналом </a:t>
                      </a:r>
                      <a:endParaRPr lang="ru-RU" sz="2800" dirty="0">
                        <a:effectLst/>
                        <a:latin typeface="Montserrat" panose="00000500000000000000" pitchFamily="2" charset="-52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Montserrat" panose="00000500000000000000" pitchFamily="2" charset="-52"/>
                        </a:rPr>
                        <a:t>1-е </a:t>
                      </a:r>
                      <a:r>
                        <a:rPr lang="ru-RU" sz="1400" dirty="0">
                          <a:effectLst/>
                          <a:latin typeface="Montserrat" panose="00000500000000000000" pitchFamily="2" charset="-52"/>
                        </a:rPr>
                        <a:t>место </a:t>
                      </a:r>
                      <a:endParaRPr lang="ru-RU" sz="1400" dirty="0" smtClean="0">
                        <a:effectLst/>
                        <a:latin typeface="Montserrat" panose="00000500000000000000" pitchFamily="2" charset="-52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Montserrat" panose="00000500000000000000" pitchFamily="2" charset="-52"/>
                        </a:rPr>
                        <a:t>2-е место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Montserrat" panose="00000500000000000000" pitchFamily="2" charset="-52"/>
                        </a:rPr>
                        <a:t>3-е место</a:t>
                      </a:r>
                      <a:endParaRPr lang="ru-RU" sz="2800" dirty="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27" marR="62727" marT="0" marB="0" anchor="ctr"/>
                </a:tc>
                <a:extLst>
                  <a:ext uri="{0D108BD9-81ED-4DB2-BD59-A6C34878D82A}">
                    <a16:rowId xmlns:a16="http://schemas.microsoft.com/office/drawing/2014/main" val="3708806698"/>
                  </a:ext>
                </a:extLst>
              </a:tr>
              <a:tr h="106657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Montserrat" panose="00000500000000000000" pitchFamily="2" charset="-52"/>
                        </a:rPr>
                        <a:t>Индивидуальное рабочее место/участок по 6С</a:t>
                      </a:r>
                      <a:endParaRPr lang="ru-RU" sz="2800" dirty="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27" marR="62727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Montserrat" panose="00000500000000000000" pitchFamily="2" charset="-52"/>
                        </a:rPr>
                        <a:t>Участок, на котором соблюдаются все этапы внедрения системы 6С (оценка по чек-листу)</a:t>
                      </a:r>
                      <a:endParaRPr lang="ru-RU" sz="2800" dirty="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27" marR="62727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Montserrat" panose="00000500000000000000" pitchFamily="2" charset="-52"/>
                        </a:rPr>
                        <a:t>Подарочные сертификаты с различным номиналом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Montserrat" panose="00000500000000000000" pitchFamily="2" charset="-52"/>
                        </a:rPr>
                        <a:t>1-е место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Montserrat" panose="00000500000000000000" pitchFamily="2" charset="-52"/>
                        </a:rPr>
                        <a:t>2-е место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Montserrat" panose="00000500000000000000" pitchFamily="2" charset="-52"/>
                        </a:rPr>
                        <a:t>3-е место</a:t>
                      </a:r>
                      <a:endParaRPr lang="ru-RU" sz="1400" dirty="0"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62727" marR="62727" marT="0" marB="0" anchor="ctr"/>
                </a:tc>
                <a:extLst>
                  <a:ext uri="{0D108BD9-81ED-4DB2-BD59-A6C34878D82A}">
                    <a16:rowId xmlns:a16="http://schemas.microsoft.com/office/drawing/2014/main" val="382645705"/>
                  </a:ext>
                </a:extLst>
              </a:tr>
            </a:tbl>
          </a:graphicData>
        </a:graphic>
      </p:graphicFrame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72" b="34554"/>
          <a:stretch/>
        </p:blipFill>
        <p:spPr>
          <a:xfrm>
            <a:off x="4796905" y="891831"/>
            <a:ext cx="3702154" cy="247858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5"/>
          <a:srcRect t="34665" b="34987"/>
          <a:stretch/>
        </p:blipFill>
        <p:spPr>
          <a:xfrm>
            <a:off x="9130112" y="875119"/>
            <a:ext cx="3592466" cy="247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89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236DDE-7B7E-445D-B7F2-3D41FD234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169" y="2662949"/>
            <a:ext cx="4312467" cy="2056946"/>
          </a:xfr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anchor="t"/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Сессии по решению проблем (СРП)</a:t>
            </a:r>
            <a:endParaRPr lang="ru-RU" sz="2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AC06A-BEEB-4D89-A4A8-D713B351D9C3}" type="slidenum">
              <a:rPr lang="ru-RU" smtClean="0">
                <a:solidFill>
                  <a:schemeClr val="bg1"/>
                </a:solidFill>
              </a:rPr>
              <a:pPr/>
              <a:t>15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385899" y="842501"/>
            <a:ext cx="2821399" cy="1253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5 почему?</a:t>
            </a:r>
            <a:endParaRPr lang="ru-RU" sz="28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9745378" y="3096698"/>
            <a:ext cx="2821397" cy="12303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Диаграмма Исикава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475110" y="5316618"/>
            <a:ext cx="2732188" cy="12865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Мозговой штурм</a:t>
            </a:r>
            <a:endParaRPr lang="ru-RU" sz="2800" dirty="0"/>
          </a:p>
        </p:txBody>
      </p:sp>
      <p:pic>
        <p:nvPicPr>
          <p:cNvPr id="63490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8662" y="842501"/>
            <a:ext cx="3144644" cy="164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5899" y="2755207"/>
            <a:ext cx="3678113" cy="2100320"/>
          </a:xfrm>
          <a:prstGeom prst="rect">
            <a:avLst/>
          </a:prstGeom>
        </p:spPr>
      </p:pic>
      <p:pic>
        <p:nvPicPr>
          <p:cNvPr id="63492" name="Picture 4" descr="Picture backgroun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6" t="12041" r="2931" b="21264"/>
          <a:stretch/>
        </p:blipFill>
        <p:spPr bwMode="auto">
          <a:xfrm>
            <a:off x="8767141" y="5028769"/>
            <a:ext cx="4413599" cy="1862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248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236DDE-7B7E-445D-B7F2-3D41FD234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169" y="2662949"/>
            <a:ext cx="4312467" cy="2056946"/>
          </a:xfr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anchor="t"/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Система подачи предложений</a:t>
            </a:r>
            <a:br>
              <a:rPr lang="ru-RU" sz="2400" dirty="0" smtClean="0"/>
            </a:br>
            <a:r>
              <a:rPr lang="ru-RU" sz="2400" dirty="0" smtClean="0"/>
              <a:t>«Океан идей»</a:t>
            </a:r>
            <a:endParaRPr lang="ru-RU" sz="2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AC06A-BEEB-4D89-A4A8-D713B351D9C3}" type="slidenum">
              <a:rPr lang="ru-RU" smtClean="0">
                <a:solidFill>
                  <a:schemeClr val="bg1"/>
                </a:solidFill>
              </a:rPr>
              <a:pPr/>
              <a:t>16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841" t="1129" b="2790"/>
          <a:stretch/>
        </p:blipFill>
        <p:spPr>
          <a:xfrm flipH="1">
            <a:off x="5316386" y="2150247"/>
            <a:ext cx="7765318" cy="3324863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675607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AC06A-BEEB-4D89-A4A8-D713B351D9C3}" type="slidenum">
              <a:rPr lang="ru-RU" sz="1400" smtClean="0">
                <a:solidFill>
                  <a:schemeClr val="tx1"/>
                </a:solidFill>
              </a:rPr>
              <a:pPr/>
              <a:t>17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14169" y="819209"/>
            <a:ext cx="6997742" cy="5152613"/>
          </a:xfrm>
          <a:prstGeom prst="roundRect">
            <a:avLst/>
          </a:prstGeom>
          <a:noFill/>
          <a:ln w="222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4D6E266C-03AD-4FE6-8C7B-3AA8BF115A55}"/>
              </a:ext>
            </a:extLst>
          </p:cNvPr>
          <p:cNvSpPr txBox="1">
            <a:spLocks/>
          </p:cNvSpPr>
          <p:nvPr/>
        </p:nvSpPr>
        <p:spPr>
          <a:xfrm>
            <a:off x="2240715" y="361615"/>
            <a:ext cx="6472362" cy="1744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0788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01893"/>
            <a:r>
              <a:rPr lang="ru-RU" sz="1601" b="1" dirty="0" smtClean="0">
                <a:solidFill>
                  <a:schemeClr val="bg1"/>
                </a:solidFill>
                <a:latin typeface="Montserrat"/>
              </a:rPr>
              <a:t>СИСТЕМА ПОДАЧИ ПРЕДЛОЖЕНИЙ «ОКЕАН ИДЕЙ»</a:t>
            </a:r>
            <a:endParaRPr lang="ru-RU" sz="1601" b="1" dirty="0">
              <a:solidFill>
                <a:schemeClr val="bg1"/>
              </a:solidFill>
              <a:latin typeface="Montserra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8791" y="799213"/>
            <a:ext cx="4731788" cy="676046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29080" y="982589"/>
            <a:ext cx="639480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b="1" dirty="0" smtClean="0">
                <a:solidFill>
                  <a:srgbClr val="1F497D"/>
                </a:solidFill>
                <a:latin typeface="Montserrat" panose="00000500000000000000" pitchFamily="2" charset="-52"/>
                <a:ea typeface="Calibri" panose="020F0502020204030204" pitchFamily="34" charset="0"/>
              </a:rPr>
              <a:t>Направления для улучшений:</a:t>
            </a:r>
          </a:p>
          <a:p>
            <a:pPr>
              <a:spcAft>
                <a:spcPts val="0"/>
              </a:spcAft>
            </a:pPr>
            <a:endParaRPr lang="ru-RU" b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1F497D"/>
                </a:solidFill>
                <a:latin typeface="Montserrat" panose="00000500000000000000" pitchFamily="2" charset="-52"/>
                <a:ea typeface="Calibri" panose="020F0502020204030204" pitchFamily="34" charset="0"/>
              </a:rPr>
              <a:t>Производительность;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1F497D"/>
                </a:solidFill>
                <a:latin typeface="Montserrat" panose="00000500000000000000" pitchFamily="2" charset="-52"/>
                <a:ea typeface="Calibri" panose="020F0502020204030204" pitchFamily="34" charset="0"/>
              </a:rPr>
              <a:t>Качество;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1F497D"/>
                </a:solidFill>
                <a:latin typeface="Montserrat" panose="00000500000000000000" pitchFamily="2" charset="-52"/>
                <a:ea typeface="Calibri" panose="020F0502020204030204" pitchFamily="34" charset="0"/>
              </a:rPr>
              <a:t>Затраты;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1F497D"/>
                </a:solidFill>
                <a:latin typeface="Montserrat" panose="00000500000000000000" pitchFamily="2" charset="-52"/>
                <a:ea typeface="Calibri" panose="020F0502020204030204" pitchFamily="34" charset="0"/>
              </a:rPr>
              <a:t>Оптимальное использование техники, времени, трудовых ресурсов;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1F497D"/>
                </a:solidFill>
                <a:latin typeface="Montserrat" panose="00000500000000000000" pitchFamily="2" charset="-52"/>
                <a:ea typeface="Calibri" panose="020F0502020204030204" pitchFamily="34" charset="0"/>
              </a:rPr>
              <a:t>Безопасность;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1F497D"/>
                </a:solidFill>
                <a:latin typeface="Montserrat" panose="00000500000000000000" pitchFamily="2" charset="-52"/>
                <a:ea typeface="Calibri" panose="020F0502020204030204" pitchFamily="34" charset="0"/>
              </a:rPr>
              <a:t>Экология;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1F497D"/>
                </a:solidFill>
                <a:latin typeface="Montserrat" panose="00000500000000000000" pitchFamily="2" charset="-52"/>
                <a:ea typeface="Calibri" panose="020F0502020204030204" pitchFamily="34" charset="0"/>
              </a:rPr>
              <a:t>Улучшение условий труда.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>
              <a:spcAft>
                <a:spcPts val="0"/>
              </a:spcAft>
            </a:pPr>
            <a:r>
              <a:rPr lang="ru-RU" dirty="0">
                <a:solidFill>
                  <a:srgbClr val="1F497D"/>
                </a:solidFill>
                <a:latin typeface="Montserrat" panose="00000500000000000000" pitchFamily="2" charset="-52"/>
                <a:ea typeface="Calibri" panose="020F0502020204030204" pitchFamily="34" charset="0"/>
              </a:rPr>
              <a:t> 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13909" y="3878346"/>
            <a:ext cx="555625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b="1" dirty="0" smtClean="0">
                <a:solidFill>
                  <a:srgbClr val="1F497D"/>
                </a:solidFill>
                <a:latin typeface="Montserrat" panose="00000500000000000000" pitchFamily="2" charset="-52"/>
                <a:ea typeface="Calibri" panose="020F0502020204030204" pitchFamily="34" charset="0"/>
              </a:rPr>
              <a:t>Критерии оценки предложения для его принятия:</a:t>
            </a:r>
          </a:p>
          <a:p>
            <a:pPr>
              <a:spcAft>
                <a:spcPts val="0"/>
              </a:spcAft>
            </a:pPr>
            <a:endParaRPr lang="ru-RU" b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 smtClean="0"/>
              <a:t>Безопасность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 smtClean="0"/>
              <a:t>Реализуемость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 smtClean="0"/>
              <a:t>Актуальность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 smtClean="0">
                <a:solidFill>
                  <a:srgbClr val="1F497D"/>
                </a:solidFill>
                <a:latin typeface="Montserrat" panose="00000500000000000000" pitchFamily="2" charset="-52"/>
                <a:ea typeface="Calibri" panose="020F0502020204030204" pitchFamily="34" charset="0"/>
              </a:rPr>
              <a:t>Новизна</a:t>
            </a:r>
            <a:r>
              <a:rPr lang="ru-RU" dirty="0">
                <a:solidFill>
                  <a:srgbClr val="1F497D"/>
                </a:solidFill>
                <a:latin typeface="Montserrat" panose="00000500000000000000" pitchFamily="2" charset="-52"/>
                <a:ea typeface="Calibri" panose="020F0502020204030204" pitchFamily="34" charset="0"/>
              </a:rPr>
              <a:t> 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4241" y="6078091"/>
            <a:ext cx="74076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За последние </a:t>
            </a:r>
            <a:r>
              <a:rPr lang="ru-RU" b="1" dirty="0" smtClean="0"/>
              <a:t>5</a:t>
            </a:r>
            <a:r>
              <a:rPr lang="ru-RU" dirty="0" smtClean="0"/>
              <a:t> лет работники подали </a:t>
            </a:r>
            <a:r>
              <a:rPr lang="ru-RU" b="1" dirty="0" smtClean="0"/>
              <a:t>15 244 </a:t>
            </a:r>
            <a:r>
              <a:rPr lang="ru-RU" dirty="0" smtClean="0"/>
              <a:t>идеи. Это более </a:t>
            </a:r>
            <a:r>
              <a:rPr lang="en-US" b="1" dirty="0" smtClean="0"/>
              <a:t>3 000 </a:t>
            </a:r>
            <a:r>
              <a:rPr lang="ru-RU" dirty="0" smtClean="0"/>
              <a:t>идей ежегодно.</a:t>
            </a:r>
          </a:p>
          <a:p>
            <a:r>
              <a:rPr lang="ru-RU" dirty="0" smtClean="0"/>
              <a:t>Большинство предложений направлены </a:t>
            </a:r>
            <a:r>
              <a:rPr lang="ru-RU" dirty="0" smtClean="0">
                <a:solidFill>
                  <a:srgbClr val="FF0000"/>
                </a:solidFill>
              </a:rPr>
              <a:t>на безопасность, оптимальное использование ресурсов и улучшение труда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 rot="1182248">
            <a:off x="7250711" y="4904256"/>
            <a:ext cx="585017" cy="55753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5400000">
            <a:off x="6137863" y="4418831"/>
            <a:ext cx="585017" cy="55753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9730788">
            <a:off x="5925951" y="4904256"/>
            <a:ext cx="585017" cy="55753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182248">
            <a:off x="6310123" y="5197326"/>
            <a:ext cx="585017" cy="55753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20195280">
            <a:off x="6702359" y="4566369"/>
            <a:ext cx="585017" cy="55753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7173806">
            <a:off x="6697431" y="5093920"/>
            <a:ext cx="585017" cy="55753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2985674">
            <a:off x="7156893" y="4322624"/>
            <a:ext cx="585017" cy="55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63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AC06A-BEEB-4D89-A4A8-D713B351D9C3}" type="slidenum">
              <a:rPr lang="ru-RU" sz="1400" smtClean="0">
                <a:solidFill>
                  <a:schemeClr val="tx1"/>
                </a:solidFill>
              </a:rPr>
              <a:pPr/>
              <a:t>18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90404" y="2011352"/>
            <a:ext cx="8545755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593"/>
              </a:spcBef>
              <a:buClr>
                <a:srgbClr val="388FCE"/>
              </a:buClr>
            </a:pPr>
            <a:r>
              <a:rPr lang="ru-RU" sz="1400" b="1" dirty="0">
                <a:solidFill>
                  <a:srgbClr val="00B050"/>
                </a:solidFill>
                <a:latin typeface="Montserrat" panose="00000500000000000000" pitchFamily="2" charset="-52"/>
              </a:rPr>
              <a:t>Проблема:</a:t>
            </a:r>
            <a:r>
              <a:rPr lang="ru-RU" sz="1200" dirty="0">
                <a:solidFill>
                  <a:srgbClr val="00B050"/>
                </a:solidFill>
                <a:latin typeface="Montserrat" panose="00000500000000000000" pitchFamily="2" charset="-52"/>
              </a:rPr>
              <a:t>  </a:t>
            </a:r>
          </a:p>
          <a:p>
            <a:pPr algn="just">
              <a:spcBef>
                <a:spcPts val="593"/>
              </a:spcBef>
              <a:buClr>
                <a:srgbClr val="388FCE"/>
              </a:buClr>
            </a:pPr>
            <a:r>
              <a:rPr lang="ru-RU" sz="1600" dirty="0">
                <a:latin typeface="Montserrat" panose="00000500000000000000" pitchFamily="2" charset="-52"/>
              </a:rPr>
              <a:t>Погрузка теплохода грузом сера технологией разрезания </a:t>
            </a:r>
            <a:r>
              <a:rPr lang="ru-RU" sz="1600" dirty="0" smtClean="0">
                <a:latin typeface="Montserrat" panose="00000500000000000000" pitchFamily="2" charset="-52"/>
              </a:rPr>
              <a:t>биг-бэгов </a:t>
            </a:r>
            <a:r>
              <a:rPr lang="ru-RU" sz="1600" dirty="0">
                <a:latin typeface="Montserrat" panose="00000500000000000000" pitchFamily="2" charset="-52"/>
              </a:rPr>
              <a:t>над ковшами производится докерами-механизаторами вручную специальными ножами. При этом докеры вынуждены контактировать с опасным грузом. </a:t>
            </a:r>
            <a:r>
              <a:rPr lang="ru-RU" sz="1600" dirty="0" smtClean="0">
                <a:latin typeface="Montserrat" panose="00000500000000000000" pitchFamily="2" charset="-52"/>
              </a:rPr>
              <a:t>Также из-за особенности упаковки некоторых биг-бэгов (наличие полиэтиленового вкладыша) увеличивается </a:t>
            </a:r>
            <a:r>
              <a:rPr lang="ru-RU" sz="1600" dirty="0">
                <a:latin typeface="Montserrat" panose="00000500000000000000" pitchFamily="2" charset="-52"/>
              </a:rPr>
              <a:t>время наполнения ковша и </a:t>
            </a:r>
            <a:r>
              <a:rPr lang="ru-RU" sz="1600" dirty="0" smtClean="0">
                <a:latin typeface="Montserrat" panose="00000500000000000000" pitchFamily="2" charset="-52"/>
              </a:rPr>
              <a:t>снижается общая производительность.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043289" y="1037056"/>
            <a:ext cx="9855199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593"/>
              </a:spcBef>
              <a:buClr>
                <a:srgbClr val="388FCE"/>
              </a:buClr>
            </a:pPr>
            <a:r>
              <a:rPr lang="ru-RU" b="1" dirty="0" smtClean="0">
                <a:solidFill>
                  <a:schemeClr val="tx1"/>
                </a:solidFill>
                <a:latin typeface="Montserrat" panose="00000500000000000000" pitchFamily="2" charset="-52"/>
              </a:rPr>
              <a:t>Технология разрезания биг-бэгов с серой при помощи стационарных ножей</a:t>
            </a:r>
            <a:endParaRPr lang="ru-RU" b="1" dirty="0">
              <a:solidFill>
                <a:schemeClr val="tx1"/>
              </a:solidFill>
              <a:latin typeface="Montserrat" panose="00000500000000000000" pitchFamily="2" charset="-52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09150" y="903889"/>
            <a:ext cx="12527917" cy="6445178"/>
          </a:xfrm>
          <a:prstGeom prst="roundRect">
            <a:avLst/>
          </a:prstGeom>
          <a:noFill/>
          <a:ln w="222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814169" y="3998035"/>
            <a:ext cx="8657209" cy="2908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593"/>
              </a:spcBef>
              <a:buClr>
                <a:srgbClr val="388FCE"/>
              </a:buClr>
            </a:pPr>
            <a:r>
              <a:rPr lang="ru-RU" sz="1400" b="1" dirty="0" smtClean="0">
                <a:solidFill>
                  <a:srgbClr val="FF0000"/>
                </a:solidFill>
                <a:latin typeface="Montserrat" panose="00000500000000000000" pitchFamily="2" charset="-52"/>
              </a:rPr>
              <a:t>Решение:</a:t>
            </a:r>
          </a:p>
          <a:p>
            <a:pPr algn="just">
              <a:spcBef>
                <a:spcPts val="593"/>
              </a:spcBef>
              <a:buClr>
                <a:srgbClr val="388FCE"/>
              </a:buClr>
            </a:pPr>
            <a:r>
              <a:rPr lang="ru-RU" sz="1600" dirty="0" smtClean="0">
                <a:latin typeface="Montserrat" panose="00000500000000000000" pitchFamily="2" charset="-52"/>
              </a:rPr>
              <a:t>Изменили конструкцию </a:t>
            </a:r>
            <a:r>
              <a:rPr lang="ru-RU" sz="1600" dirty="0">
                <a:latin typeface="Montserrat" panose="00000500000000000000" pitchFamily="2" charset="-52"/>
              </a:rPr>
              <a:t>ковша: на </a:t>
            </a:r>
            <a:r>
              <a:rPr lang="ru-RU" sz="1600" dirty="0" smtClean="0">
                <a:latin typeface="Montserrat" panose="00000500000000000000" pitchFamily="2" charset="-52"/>
              </a:rPr>
              <a:t>его дно стационарно </a:t>
            </a:r>
            <a:r>
              <a:rPr lang="ru-RU" sz="1600" dirty="0">
                <a:latin typeface="Montserrat" panose="00000500000000000000" pitchFamily="2" charset="-52"/>
              </a:rPr>
              <a:t>установлен специальный конусообразный нож. Докер-механизатор подвозит на автопогрузчике биг-бэг к ковшу, опускает ("надевает") его на специальный нож и днище биг-бэга разрезается.</a:t>
            </a:r>
          </a:p>
          <a:p>
            <a:pPr algn="just">
              <a:spcBef>
                <a:spcPts val="593"/>
              </a:spcBef>
              <a:buClr>
                <a:srgbClr val="388FCE"/>
              </a:buClr>
            </a:pPr>
            <a:r>
              <a:rPr lang="ru-RU" sz="1600" b="1" u="sng" dirty="0">
                <a:latin typeface="Montserrat" panose="00000500000000000000" pitchFamily="2" charset="-52"/>
              </a:rPr>
              <a:t>Новая технология </a:t>
            </a:r>
            <a:r>
              <a:rPr lang="ru-RU" sz="1600" b="1" u="sng" dirty="0" smtClean="0">
                <a:latin typeface="Montserrat" panose="00000500000000000000" pitchFamily="2" charset="-52"/>
              </a:rPr>
              <a:t>позволила:</a:t>
            </a:r>
          </a:p>
          <a:p>
            <a:pPr marL="285750" indent="-285750" algn="just">
              <a:spcBef>
                <a:spcPts val="593"/>
              </a:spcBef>
              <a:buClr>
                <a:srgbClr val="388FCE"/>
              </a:buClr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Montserrat" panose="00000500000000000000" pitchFamily="2" charset="-52"/>
              </a:rPr>
              <a:t>Увеличить </a:t>
            </a:r>
            <a:r>
              <a:rPr lang="ru-RU" sz="1600" dirty="0">
                <a:latin typeface="Montserrat" panose="00000500000000000000" pitchFamily="2" charset="-52"/>
              </a:rPr>
              <a:t>производительность (с 860 т/смену до 1300-1350 т/смену</a:t>
            </a:r>
            <a:r>
              <a:rPr lang="ru-RU" sz="1600" dirty="0" smtClean="0">
                <a:latin typeface="Montserrat" panose="00000500000000000000" pitchFamily="2" charset="-52"/>
              </a:rPr>
              <a:t>). </a:t>
            </a:r>
          </a:p>
          <a:p>
            <a:pPr marL="285750" indent="-285750" algn="just">
              <a:spcBef>
                <a:spcPts val="593"/>
              </a:spcBef>
              <a:buClr>
                <a:srgbClr val="388FCE"/>
              </a:buClr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Montserrat" panose="00000500000000000000" pitchFamily="2" charset="-52"/>
              </a:rPr>
              <a:t>Снизить себестоимость </a:t>
            </a:r>
            <a:r>
              <a:rPr lang="ru-RU" sz="1600" dirty="0">
                <a:latin typeface="Montserrat" panose="00000500000000000000" pitchFamily="2" charset="-52"/>
              </a:rPr>
              <a:t>за счет исключения из рабочей схемы одного человека на 40%  (с 7-ми до 6-ти человек). </a:t>
            </a:r>
          </a:p>
          <a:p>
            <a:pPr algn="just">
              <a:spcBef>
                <a:spcPts val="593"/>
              </a:spcBef>
              <a:buClr>
                <a:srgbClr val="388FCE"/>
              </a:buClr>
            </a:pPr>
            <a:r>
              <a:rPr lang="ru-RU" sz="1600" b="1" dirty="0" smtClean="0">
                <a:solidFill>
                  <a:schemeClr val="tx2"/>
                </a:solidFill>
                <a:latin typeface="Montserrat" panose="00000500000000000000" pitchFamily="2" charset="-52"/>
              </a:rPr>
              <a:t> </a:t>
            </a:r>
            <a:endParaRPr lang="ru-RU" sz="1600" b="1" dirty="0">
              <a:solidFill>
                <a:schemeClr val="tx2"/>
              </a:solidFill>
              <a:latin typeface="Montserrat" panose="00000500000000000000" pitchFamily="2" charset="-52"/>
            </a:endParaRPr>
          </a:p>
        </p:txBody>
      </p:sp>
      <p:sp>
        <p:nvSpPr>
          <p:cNvPr id="15" name="Заголовок 2">
            <a:extLst>
              <a:ext uri="{FF2B5EF4-FFF2-40B4-BE49-F238E27FC236}">
                <a16:creationId xmlns:a16="http://schemas.microsoft.com/office/drawing/2014/main" id="{4D6E266C-03AD-4FE6-8C7B-3AA8BF115A55}"/>
              </a:ext>
            </a:extLst>
          </p:cNvPr>
          <p:cNvSpPr txBox="1">
            <a:spLocks/>
          </p:cNvSpPr>
          <p:nvPr/>
        </p:nvSpPr>
        <p:spPr>
          <a:xfrm>
            <a:off x="2240715" y="361615"/>
            <a:ext cx="6472362" cy="1744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0788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01893"/>
            <a:r>
              <a:rPr lang="ru-RU" sz="1601" b="1" dirty="0" smtClean="0">
                <a:solidFill>
                  <a:schemeClr val="bg1"/>
                </a:solidFill>
                <a:latin typeface="Montserrat"/>
              </a:rPr>
              <a:t>ПРИМЕРЫ РЕАЛИЗОВАННЫХ ПРЕДЛОЖЕНИЙ</a:t>
            </a:r>
            <a:endParaRPr lang="ru-RU" sz="1601" b="1" dirty="0">
              <a:solidFill>
                <a:schemeClr val="bg1"/>
              </a:solidFill>
              <a:latin typeface="Montserrat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412" y="1418790"/>
            <a:ext cx="2940737" cy="224293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634132" y="4904638"/>
            <a:ext cx="1754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Ручное разрезание МК с </a:t>
            </a:r>
            <a:r>
              <a:rPr lang="ru-RU" sz="1100" dirty="0" smtClean="0"/>
              <a:t>вкладышем</a:t>
            </a:r>
            <a:endParaRPr lang="ru-RU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10334805" y="6642732"/>
            <a:ext cx="23233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/>
              <a:t>Разрезание стационарными ножами МК без вкладыша</a:t>
            </a:r>
            <a:endParaRPr lang="ru-RU" sz="1100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4132" y="5426590"/>
            <a:ext cx="1724689" cy="112730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98001" y="3661725"/>
            <a:ext cx="2013629" cy="112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53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AC06A-BEEB-4D89-A4A8-D713B351D9C3}" type="slidenum">
              <a:rPr lang="ru-RU" sz="1400" smtClean="0">
                <a:solidFill>
                  <a:schemeClr val="tx1"/>
                </a:solidFill>
              </a:rPr>
              <a:pPr/>
              <a:t>19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39931" y="1450834"/>
            <a:ext cx="11485935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593"/>
              </a:spcBef>
              <a:buClr>
                <a:srgbClr val="388FCE"/>
              </a:buClr>
            </a:pPr>
            <a:r>
              <a:rPr lang="ru-RU" sz="1400" b="1" dirty="0">
                <a:solidFill>
                  <a:srgbClr val="C00000"/>
                </a:solidFill>
                <a:latin typeface="Montserrat" panose="00000500000000000000" pitchFamily="2" charset="-52"/>
              </a:rPr>
              <a:t>Проблема:</a:t>
            </a:r>
            <a:r>
              <a:rPr lang="ru-RU" sz="1200" dirty="0">
                <a:solidFill>
                  <a:srgbClr val="C00000"/>
                </a:solidFill>
                <a:latin typeface="Montserrat" panose="00000500000000000000" pitchFamily="2" charset="-52"/>
              </a:rPr>
              <a:t>  </a:t>
            </a:r>
          </a:p>
          <a:p>
            <a:pPr algn="just">
              <a:spcBef>
                <a:spcPts val="593"/>
              </a:spcBef>
              <a:buClr>
                <a:srgbClr val="388FCE"/>
              </a:buClr>
            </a:pPr>
            <a:r>
              <a:rPr lang="ru-RU" sz="1600" dirty="0">
                <a:latin typeface="Montserrat" panose="00000500000000000000" pitchFamily="2" charset="-52"/>
              </a:rPr>
              <a:t>При обработке судна на интенсивность в т</a:t>
            </a:r>
            <a:r>
              <a:rPr lang="ru-RU" sz="1600" dirty="0" smtClean="0">
                <a:latin typeface="Montserrat" panose="00000500000000000000" pitchFamily="2" charset="-52"/>
              </a:rPr>
              <a:t>. ч</a:t>
            </a:r>
            <a:r>
              <a:rPr lang="ru-RU" sz="1600" dirty="0">
                <a:latin typeface="Montserrat" panose="00000500000000000000" pitchFamily="2" charset="-52"/>
              </a:rPr>
              <a:t>. влияет скорость вывода погруженных вагонов с фронта погрузки</a:t>
            </a:r>
            <a:r>
              <a:rPr lang="ru-RU" sz="1600" dirty="0" smtClean="0">
                <a:latin typeface="Montserrat" panose="00000500000000000000" pitchFamily="2" charset="-52"/>
              </a:rPr>
              <a:t>. На </a:t>
            </a:r>
            <a:r>
              <a:rPr lang="ru-RU" sz="1600" dirty="0">
                <a:latin typeface="Montserrat" panose="00000500000000000000" pitchFamily="2" charset="-52"/>
              </a:rPr>
              <a:t>фронт погрузки глинозема вагоны подают группами, в которых доля бракованных вагонов составляет около 20-25 </a:t>
            </a:r>
            <a:r>
              <a:rPr lang="ru-RU" sz="1600" dirty="0" smtClean="0">
                <a:latin typeface="Montserrat" panose="00000500000000000000" pitchFamily="2" charset="-52"/>
              </a:rPr>
              <a:t>%, </a:t>
            </a:r>
            <a:r>
              <a:rPr lang="ru-RU" sz="1600" dirty="0">
                <a:latin typeface="Montserrat" panose="00000500000000000000" pitchFamily="2" charset="-52"/>
              </a:rPr>
              <a:t>что замедляет процесс погрузки, т.к. такие вагоны увеличивают  время  подготовки (зачистка, запенивание и укладывание ВМР-вкладыша). Также увеличивается  время и количество маневровых работ по перестановке брака на другой ж</a:t>
            </a:r>
            <a:r>
              <a:rPr lang="ru-RU" sz="1600" dirty="0" smtClean="0">
                <a:latin typeface="Montserrat" panose="00000500000000000000" pitchFamily="2" charset="-52"/>
              </a:rPr>
              <a:t>. д</a:t>
            </a:r>
            <a:r>
              <a:rPr lang="ru-RU" sz="1600" dirty="0">
                <a:latin typeface="Montserrat" panose="00000500000000000000" pitchFamily="2" charset="-52"/>
              </a:rPr>
              <a:t>. фронт.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648178" y="991570"/>
            <a:ext cx="9561689" cy="5539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593"/>
              </a:spcBef>
              <a:buClr>
                <a:srgbClr val="388FCE"/>
              </a:buClr>
            </a:pPr>
            <a:r>
              <a:rPr lang="ru-RU" b="1" dirty="0">
                <a:solidFill>
                  <a:schemeClr val="tx1"/>
                </a:solidFill>
                <a:latin typeface="Montserrat" panose="00000500000000000000" pitchFamily="2" charset="-52"/>
              </a:rPr>
              <a:t>Сокращение времени обработки судна с глиноземом за счет уменьшения времени на подготовительные </a:t>
            </a:r>
            <a:r>
              <a:rPr lang="ru-RU" b="1" dirty="0" smtClean="0">
                <a:solidFill>
                  <a:schemeClr val="tx1"/>
                </a:solidFill>
                <a:latin typeface="Montserrat" panose="00000500000000000000" pitchFamily="2" charset="-52"/>
              </a:rPr>
              <a:t>операции</a:t>
            </a:r>
            <a:endParaRPr lang="ru-RU" b="1" dirty="0">
              <a:solidFill>
                <a:schemeClr val="tx1"/>
              </a:solidFill>
              <a:latin typeface="Montserrat" panose="00000500000000000000" pitchFamily="2" charset="-52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09150" y="903889"/>
            <a:ext cx="12494050" cy="6388733"/>
          </a:xfrm>
          <a:prstGeom prst="roundRect">
            <a:avLst/>
          </a:prstGeom>
          <a:noFill/>
          <a:ln w="222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739931" y="2989717"/>
            <a:ext cx="11579661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593"/>
              </a:spcBef>
              <a:buClr>
                <a:srgbClr val="388FCE"/>
              </a:buClr>
            </a:pPr>
            <a:r>
              <a:rPr lang="ru-RU" sz="1400" b="1" dirty="0">
                <a:solidFill>
                  <a:srgbClr val="00B050"/>
                </a:solidFill>
                <a:latin typeface="Montserrat" panose="00000500000000000000" pitchFamily="2" charset="-52"/>
              </a:rPr>
              <a:t>Решение: </a:t>
            </a:r>
          </a:p>
          <a:p>
            <a:pPr algn="just">
              <a:spcBef>
                <a:spcPts val="593"/>
              </a:spcBef>
              <a:buClr>
                <a:srgbClr val="388FCE"/>
              </a:buClr>
            </a:pPr>
            <a:r>
              <a:rPr lang="ru-RU" sz="1600" dirty="0" smtClean="0">
                <a:latin typeface="Montserrat" panose="00000500000000000000" pitchFamily="2" charset="-52"/>
              </a:rPr>
              <a:t>Реализовать </a:t>
            </a:r>
            <a:r>
              <a:rPr lang="ru-RU" sz="1600" dirty="0">
                <a:latin typeface="Montserrat" panose="00000500000000000000" pitchFamily="2" charset="-52"/>
              </a:rPr>
              <a:t>ряд мероприятий, позволяющих сократить время обработки судна, влияющее на получение диспача за спасенное время:</a:t>
            </a:r>
          </a:p>
          <a:p>
            <a:pPr marL="342900" indent="-342900" algn="just">
              <a:spcBef>
                <a:spcPts val="593"/>
              </a:spcBef>
              <a:buClr>
                <a:srgbClr val="388FCE"/>
              </a:buClr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Montserrat" panose="00000500000000000000" pitchFamily="2" charset="-52"/>
              </a:rPr>
              <a:t>Организовать </a:t>
            </a:r>
            <a:r>
              <a:rPr lang="ru-RU" sz="1600" dirty="0">
                <a:latin typeface="Montserrat" panose="00000500000000000000" pitchFamily="2" charset="-52"/>
              </a:rPr>
              <a:t>работы по </a:t>
            </a:r>
            <a:r>
              <a:rPr lang="ru-RU" sz="1600" dirty="0" smtClean="0">
                <a:latin typeface="Montserrat" panose="00000500000000000000" pitchFamily="2" charset="-52"/>
              </a:rPr>
              <a:t>выбраковке </a:t>
            </a:r>
            <a:r>
              <a:rPr lang="ru-RU" sz="1600" dirty="0">
                <a:latin typeface="Montserrat" panose="00000500000000000000" pitchFamily="2" charset="-52"/>
              </a:rPr>
              <a:t>вагонов до их подачи на фронт погрузки глинозема, </a:t>
            </a:r>
            <a:endParaRPr lang="ru-RU" sz="1600" dirty="0" smtClean="0">
              <a:latin typeface="Montserrat" panose="00000500000000000000" pitchFamily="2" charset="-52"/>
            </a:endParaRPr>
          </a:p>
          <a:p>
            <a:pPr marL="342900" indent="-342900" algn="just">
              <a:spcBef>
                <a:spcPts val="593"/>
              </a:spcBef>
              <a:buClr>
                <a:srgbClr val="388FCE"/>
              </a:buClr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Montserrat" panose="00000500000000000000" pitchFamily="2" charset="-52"/>
              </a:rPr>
              <a:t>Выполнять работы по подготовке вагонов к погрузке заранее и на отдельно отведенных фронтах, не мешающих маневровым операциям </a:t>
            </a:r>
            <a:endParaRPr lang="ru-RU" sz="1600" dirty="0">
              <a:latin typeface="Montserrat" panose="00000500000000000000" pitchFamily="2" charset="-52"/>
            </a:endParaRPr>
          </a:p>
          <a:p>
            <a:pPr marL="285750" indent="-285750" algn="just">
              <a:spcBef>
                <a:spcPts val="593"/>
              </a:spcBef>
              <a:buClr>
                <a:srgbClr val="388FCE"/>
              </a:buClr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Montserrat" panose="00000500000000000000" pitchFamily="2" charset="-52"/>
              </a:rPr>
              <a:t>Отставлять </a:t>
            </a:r>
            <a:r>
              <a:rPr lang="ru-RU" sz="1600" dirty="0">
                <a:latin typeface="Montserrat" panose="00000500000000000000" pitchFamily="2" charset="-52"/>
              </a:rPr>
              <a:t>вагоны вне зоны погрузки, что позволит увеличить  интенсивность  и сразу направлять вагоны на весы</a:t>
            </a:r>
          </a:p>
        </p:txBody>
      </p:sp>
      <p:sp>
        <p:nvSpPr>
          <p:cNvPr id="15" name="Заголовок 2">
            <a:extLst>
              <a:ext uri="{FF2B5EF4-FFF2-40B4-BE49-F238E27FC236}">
                <a16:creationId xmlns:a16="http://schemas.microsoft.com/office/drawing/2014/main" id="{4D6E266C-03AD-4FE6-8C7B-3AA8BF115A55}"/>
              </a:ext>
            </a:extLst>
          </p:cNvPr>
          <p:cNvSpPr txBox="1">
            <a:spLocks/>
          </p:cNvSpPr>
          <p:nvPr/>
        </p:nvSpPr>
        <p:spPr>
          <a:xfrm>
            <a:off x="2240715" y="361615"/>
            <a:ext cx="6472362" cy="1744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0788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01893"/>
            <a:r>
              <a:rPr lang="ru-RU" sz="1601" b="1" dirty="0" smtClean="0">
                <a:solidFill>
                  <a:schemeClr val="bg1"/>
                </a:solidFill>
                <a:latin typeface="Montserrat"/>
              </a:rPr>
              <a:t>ПРИМЕРЫ РЕАЛИЗОВАННЫХ ПРЕДЛОЖЕНИЙ</a:t>
            </a:r>
            <a:endParaRPr lang="ru-RU" sz="1601" b="1" dirty="0">
              <a:solidFill>
                <a:schemeClr val="bg1"/>
              </a:solidFill>
              <a:latin typeface="Montserra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14169" y="5195235"/>
            <a:ext cx="11677847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593"/>
              </a:spcBef>
              <a:buClr>
                <a:srgbClr val="388FCE"/>
              </a:buClr>
            </a:pPr>
            <a:r>
              <a:rPr lang="ru-RU" sz="1600" b="1" u="sng" dirty="0">
                <a:latin typeface="Montserrat" panose="00000500000000000000" pitchFamily="2" charset="-52"/>
              </a:rPr>
              <a:t>Новая технология позволила:</a:t>
            </a:r>
          </a:p>
          <a:p>
            <a:pPr marL="285750" indent="-285750" algn="just">
              <a:spcBef>
                <a:spcPts val="593"/>
              </a:spcBef>
              <a:buClr>
                <a:srgbClr val="388FCE"/>
              </a:buClr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Montserrat" panose="00000500000000000000" pitchFamily="2" charset="-52"/>
              </a:rPr>
              <a:t>Сократить количество часов, затрачиваемых на операции по подготовке и осмотру вагонов перед погрузкой с 0,36 час. до 0,03 час.</a:t>
            </a:r>
            <a:endParaRPr lang="ru-RU" sz="1600" dirty="0">
              <a:latin typeface="Montserrat" panose="00000500000000000000" pitchFamily="2" charset="-52"/>
            </a:endParaRPr>
          </a:p>
          <a:p>
            <a:pPr marL="285750" indent="-285750" algn="just">
              <a:spcBef>
                <a:spcPts val="593"/>
              </a:spcBef>
              <a:buClr>
                <a:srgbClr val="388FCE"/>
              </a:buClr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Montserrat" panose="00000500000000000000" pitchFamily="2" charset="-52"/>
              </a:rPr>
              <a:t>Увеличить «спасенное время» при выгрузке судна в среднем на 6%</a:t>
            </a:r>
            <a:endParaRPr lang="ru-RU" sz="1600" dirty="0"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89332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236DDE-7B7E-445D-B7F2-3D41FD234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169" y="2972747"/>
            <a:ext cx="4367428" cy="2056946"/>
          </a:xfr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anchor="t"/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РАЗДЕЛ ПРОМЫШЛЕННОЙ БЕЗОПАСНОСТИ И ОХРАНЫ ТРУДА</a:t>
            </a:r>
            <a:endParaRPr lang="ru-RU" sz="280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AC06A-BEEB-4D89-A4A8-D713B351D9C3}" type="slidenum">
              <a:rPr lang="ru-RU" smtClean="0">
                <a:solidFill>
                  <a:schemeClr val="bg1"/>
                </a:solidFill>
              </a:rPr>
              <a:pPr/>
              <a:t>2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439775" cy="75596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77885" y="1345255"/>
            <a:ext cx="85315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Прежде всего –безопасность!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35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06" name="Слайд think-cell" r:id="rId4" imgW="425" imgH="424" progId="TCLayout.ActiveDocument.1">
                  <p:embed/>
                </p:oleObj>
              </mc:Choice>
              <mc:Fallback>
                <p:oleObj name="Слайд think-cell" r:id="rId4" imgW="425" imgH="424" progId="TCLayout.ActiveDocument.1">
                  <p:embed/>
                  <p:pic>
                    <p:nvPicPr>
                      <p:cNvPr id="6" name="think-cell data - do not delete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169" y="1187450"/>
            <a:ext cx="11807824" cy="442377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769746" y="5957868"/>
            <a:ext cx="75098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Погрузка глинозема осуществляется на </a:t>
            </a:r>
            <a:r>
              <a:rPr lang="ru-RU" sz="1400" b="1" dirty="0"/>
              <a:t>3</a:t>
            </a:r>
            <a:r>
              <a:rPr lang="ru-RU" sz="1400" b="1" dirty="0" smtClean="0"/>
              <a:t> фронтах</a:t>
            </a:r>
            <a:r>
              <a:rPr lang="ru-RU" sz="1400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/>
              <a:t>Причал №35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/>
              <a:t>Причал №36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/>
              <a:t>Причал №38</a:t>
            </a:r>
            <a:endParaRPr lang="ru-RU" sz="14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941706" y="2082165"/>
            <a:ext cx="1656080" cy="33528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bg2">
                    <a:lumMod val="10000"/>
                  </a:schemeClr>
                </a:solidFill>
              </a:rPr>
              <a:t>Фронт погрузки (15%)</a:t>
            </a:r>
            <a:endParaRPr lang="ru-RU" sz="105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837306" y="2082165"/>
            <a:ext cx="1656080" cy="33528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bg2">
                    <a:lumMod val="10000"/>
                  </a:schemeClr>
                </a:solidFill>
              </a:rPr>
              <a:t>Фронт погрузки (</a:t>
            </a:r>
            <a:r>
              <a:rPr lang="ru-RU" sz="1050" b="1" dirty="0">
                <a:solidFill>
                  <a:schemeClr val="bg2">
                    <a:lumMod val="10000"/>
                  </a:schemeClr>
                </a:solidFill>
              </a:rPr>
              <a:t>3</a:t>
            </a:r>
            <a:r>
              <a:rPr lang="ru-RU" sz="1050" b="1" dirty="0" smtClean="0">
                <a:solidFill>
                  <a:schemeClr val="bg2">
                    <a:lumMod val="10000"/>
                  </a:schemeClr>
                </a:solidFill>
              </a:rPr>
              <a:t>5%)</a:t>
            </a:r>
            <a:endParaRPr lang="ru-RU" sz="105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342506" y="4015740"/>
            <a:ext cx="1656080" cy="33528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bg2">
                    <a:lumMod val="10000"/>
                  </a:schemeClr>
                </a:solidFill>
              </a:rPr>
              <a:t>Фронт погрузки (50%)</a:t>
            </a:r>
            <a:endParaRPr lang="ru-RU" sz="1050" b="1" dirty="0">
              <a:solidFill>
                <a:schemeClr val="bg2">
                  <a:lumMod val="10000"/>
                </a:schemeClr>
              </a:solidFill>
            </a:endParaRPr>
          </a:p>
        </p:txBody>
      </p:sp>
      <p:cxnSp>
        <p:nvCxnSpPr>
          <p:cNvPr id="19" name="Прямая со стрелкой 18"/>
          <p:cNvCxnSpPr>
            <a:endCxn id="16" idx="2"/>
          </p:cNvCxnSpPr>
          <p:nvPr/>
        </p:nvCxnSpPr>
        <p:spPr>
          <a:xfrm flipH="1" flipV="1">
            <a:off x="1769746" y="2417445"/>
            <a:ext cx="849631" cy="3488055"/>
          </a:xfrm>
          <a:prstGeom prst="straightConnector1">
            <a:avLst/>
          </a:prstGeom>
          <a:ln w="28575" cap="flat" cmpd="sng" algn="ctr">
            <a:solidFill>
              <a:srgbClr val="0082CD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V="1">
            <a:off x="2597786" y="2439352"/>
            <a:ext cx="2193291" cy="3466148"/>
          </a:xfrm>
          <a:prstGeom prst="straightConnector1">
            <a:avLst/>
          </a:prstGeom>
          <a:ln w="28575" cap="flat" cmpd="sng" algn="ctr">
            <a:solidFill>
              <a:srgbClr val="0082CD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V="1">
            <a:off x="2597786" y="4351021"/>
            <a:ext cx="4849246" cy="1554479"/>
          </a:xfrm>
          <a:prstGeom prst="straightConnector1">
            <a:avLst/>
          </a:prstGeom>
          <a:ln w="28575" cap="flat" cmpd="sng" algn="ctr">
            <a:solidFill>
              <a:srgbClr val="0082CD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0ACF84C-1565-4314-A908-41601B7E43A5}"/>
              </a:ext>
            </a:extLst>
          </p:cNvPr>
          <p:cNvSpPr txBox="1">
            <a:spLocks/>
          </p:cNvSpPr>
          <p:nvPr/>
        </p:nvSpPr>
        <p:spPr>
          <a:xfrm>
            <a:off x="733119" y="40192"/>
            <a:ext cx="11715612" cy="8361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/>
              <a:t>Зачистка вагонов </a:t>
            </a:r>
            <a:r>
              <a:rPr lang="ru-RU" sz="2000" dirty="0" smtClean="0"/>
              <a:t>и </a:t>
            </a:r>
            <a:r>
              <a:rPr lang="ru-RU" sz="2000" dirty="0"/>
              <a:t>дополнительная </a:t>
            </a:r>
            <a:r>
              <a:rPr lang="ru-RU" sz="2000" dirty="0" smtClean="0"/>
              <a:t>обработка </a:t>
            </a:r>
            <a:endParaRPr lang="ru-RU" sz="2000" dirty="0"/>
          </a:p>
        </p:txBody>
      </p:sp>
      <p:sp>
        <p:nvSpPr>
          <p:cNvPr id="23" name="Прямоугольник с двумя скругленными соседними углами 22"/>
          <p:cNvSpPr/>
          <p:nvPr/>
        </p:nvSpPr>
        <p:spPr>
          <a:xfrm>
            <a:off x="814169" y="740267"/>
            <a:ext cx="1584000" cy="376919"/>
          </a:xfrm>
          <a:prstGeom prst="round2SameRect">
            <a:avLst/>
          </a:prstGeom>
          <a:solidFill>
            <a:srgbClr val="1C3A6A"/>
          </a:solidFill>
          <a:ln>
            <a:solidFill>
              <a:srgbClr val="1C3A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Глинозем</a:t>
            </a:r>
          </a:p>
        </p:txBody>
      </p:sp>
      <p:sp>
        <p:nvSpPr>
          <p:cNvPr id="26" name="Shape 5694">
            <a:extLst>
              <a:ext uri="{FF2B5EF4-FFF2-40B4-BE49-F238E27FC236}">
                <a16:creationId xmlns:a16="http://schemas.microsoft.com/office/drawing/2014/main" id="{AA51DDDE-9C9C-1347-802A-E340BDBBA2F6}"/>
              </a:ext>
            </a:extLst>
          </p:cNvPr>
          <p:cNvSpPr/>
          <p:nvPr/>
        </p:nvSpPr>
        <p:spPr>
          <a:xfrm>
            <a:off x="118134" y="6990237"/>
            <a:ext cx="518896" cy="4728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400" y="11865"/>
                </a:moveTo>
                <a:cubicBezTo>
                  <a:pt x="14400" y="12169"/>
                  <a:pt x="14123" y="12169"/>
                  <a:pt x="14123" y="12169"/>
                </a:cubicBezTo>
                <a:cubicBezTo>
                  <a:pt x="12462" y="12473"/>
                  <a:pt x="12462" y="12473"/>
                  <a:pt x="12462" y="12473"/>
                </a:cubicBezTo>
                <a:cubicBezTo>
                  <a:pt x="12185" y="12777"/>
                  <a:pt x="12185" y="13082"/>
                  <a:pt x="11908" y="13386"/>
                </a:cubicBezTo>
                <a:cubicBezTo>
                  <a:pt x="12462" y="13994"/>
                  <a:pt x="12738" y="14299"/>
                  <a:pt x="13015" y="14907"/>
                </a:cubicBezTo>
                <a:cubicBezTo>
                  <a:pt x="13015" y="14907"/>
                  <a:pt x="13015" y="14907"/>
                  <a:pt x="13015" y="15211"/>
                </a:cubicBezTo>
                <a:cubicBezTo>
                  <a:pt x="13015" y="15211"/>
                  <a:pt x="13015" y="15211"/>
                  <a:pt x="13015" y="15211"/>
                </a:cubicBezTo>
                <a:cubicBezTo>
                  <a:pt x="12738" y="15820"/>
                  <a:pt x="11631" y="17037"/>
                  <a:pt x="11354" y="17037"/>
                </a:cubicBezTo>
                <a:cubicBezTo>
                  <a:pt x="11077" y="17037"/>
                  <a:pt x="11077" y="17037"/>
                  <a:pt x="11077" y="17037"/>
                </a:cubicBezTo>
                <a:cubicBezTo>
                  <a:pt x="9692" y="16124"/>
                  <a:pt x="9692" y="16124"/>
                  <a:pt x="9692" y="16124"/>
                </a:cubicBezTo>
                <a:cubicBezTo>
                  <a:pt x="9415" y="16124"/>
                  <a:pt x="9138" y="16124"/>
                  <a:pt x="8862" y="16428"/>
                </a:cubicBezTo>
                <a:cubicBezTo>
                  <a:pt x="8862" y="17037"/>
                  <a:pt x="8862" y="17645"/>
                  <a:pt x="8585" y="18254"/>
                </a:cubicBezTo>
                <a:cubicBezTo>
                  <a:pt x="8585" y="18558"/>
                  <a:pt x="8308" y="18558"/>
                  <a:pt x="8308" y="18558"/>
                </a:cubicBezTo>
                <a:cubicBezTo>
                  <a:pt x="6092" y="18558"/>
                  <a:pt x="6092" y="18558"/>
                  <a:pt x="6092" y="18558"/>
                </a:cubicBezTo>
                <a:cubicBezTo>
                  <a:pt x="6092" y="18558"/>
                  <a:pt x="5815" y="18558"/>
                  <a:pt x="5815" y="18254"/>
                </a:cubicBezTo>
                <a:cubicBezTo>
                  <a:pt x="5538" y="16428"/>
                  <a:pt x="5538" y="16428"/>
                  <a:pt x="5538" y="16428"/>
                </a:cubicBezTo>
                <a:cubicBezTo>
                  <a:pt x="5262" y="16428"/>
                  <a:pt x="4985" y="16124"/>
                  <a:pt x="4708" y="16124"/>
                </a:cubicBezTo>
                <a:cubicBezTo>
                  <a:pt x="3600" y="17037"/>
                  <a:pt x="3600" y="17037"/>
                  <a:pt x="3600" y="17037"/>
                </a:cubicBezTo>
                <a:cubicBezTo>
                  <a:pt x="3323" y="17037"/>
                  <a:pt x="3323" y="17037"/>
                  <a:pt x="3323" y="17037"/>
                </a:cubicBezTo>
                <a:cubicBezTo>
                  <a:pt x="3046" y="17037"/>
                  <a:pt x="3046" y="17037"/>
                  <a:pt x="3046" y="17037"/>
                </a:cubicBezTo>
                <a:cubicBezTo>
                  <a:pt x="2769" y="16732"/>
                  <a:pt x="1385" y="15515"/>
                  <a:pt x="1385" y="15211"/>
                </a:cubicBezTo>
                <a:cubicBezTo>
                  <a:pt x="1385" y="14907"/>
                  <a:pt x="1385" y="14907"/>
                  <a:pt x="1385" y="14907"/>
                </a:cubicBezTo>
                <a:cubicBezTo>
                  <a:pt x="1938" y="14299"/>
                  <a:pt x="2215" y="13994"/>
                  <a:pt x="2492" y="13386"/>
                </a:cubicBezTo>
                <a:cubicBezTo>
                  <a:pt x="2215" y="13082"/>
                  <a:pt x="2215" y="12777"/>
                  <a:pt x="2215" y="12473"/>
                </a:cubicBezTo>
                <a:cubicBezTo>
                  <a:pt x="277" y="12169"/>
                  <a:pt x="277" y="12169"/>
                  <a:pt x="277" y="12169"/>
                </a:cubicBezTo>
                <a:cubicBezTo>
                  <a:pt x="277" y="12169"/>
                  <a:pt x="0" y="12169"/>
                  <a:pt x="0" y="11865"/>
                </a:cubicBezTo>
                <a:cubicBezTo>
                  <a:pt x="0" y="9735"/>
                  <a:pt x="0" y="9735"/>
                  <a:pt x="0" y="9735"/>
                </a:cubicBezTo>
                <a:cubicBezTo>
                  <a:pt x="0" y="9431"/>
                  <a:pt x="277" y="9127"/>
                  <a:pt x="277" y="9127"/>
                </a:cubicBezTo>
                <a:cubicBezTo>
                  <a:pt x="2215" y="8823"/>
                  <a:pt x="2215" y="8823"/>
                  <a:pt x="2215" y="8823"/>
                </a:cubicBezTo>
                <a:cubicBezTo>
                  <a:pt x="2215" y="8518"/>
                  <a:pt x="2215" y="8214"/>
                  <a:pt x="2492" y="7910"/>
                </a:cubicBezTo>
                <a:cubicBezTo>
                  <a:pt x="2215" y="7606"/>
                  <a:pt x="1938" y="6997"/>
                  <a:pt x="1385" y="6693"/>
                </a:cubicBezTo>
                <a:cubicBezTo>
                  <a:pt x="1385" y="6389"/>
                  <a:pt x="1385" y="6389"/>
                  <a:pt x="1385" y="6389"/>
                </a:cubicBezTo>
                <a:cubicBezTo>
                  <a:pt x="1385" y="6389"/>
                  <a:pt x="1385" y="6085"/>
                  <a:pt x="1385" y="6085"/>
                </a:cubicBezTo>
                <a:cubicBezTo>
                  <a:pt x="1662" y="5780"/>
                  <a:pt x="3046" y="4259"/>
                  <a:pt x="3323" y="4259"/>
                </a:cubicBezTo>
                <a:cubicBezTo>
                  <a:pt x="3323" y="4259"/>
                  <a:pt x="3323" y="4259"/>
                  <a:pt x="3600" y="4259"/>
                </a:cubicBezTo>
                <a:cubicBezTo>
                  <a:pt x="4708" y="5476"/>
                  <a:pt x="4708" y="5476"/>
                  <a:pt x="4708" y="5476"/>
                </a:cubicBezTo>
                <a:cubicBezTo>
                  <a:pt x="4985" y="5476"/>
                  <a:pt x="5262" y="5172"/>
                  <a:pt x="5538" y="5172"/>
                </a:cubicBezTo>
                <a:cubicBezTo>
                  <a:pt x="5815" y="4563"/>
                  <a:pt x="5815" y="3955"/>
                  <a:pt x="5815" y="3346"/>
                </a:cubicBezTo>
                <a:cubicBezTo>
                  <a:pt x="5815" y="3042"/>
                  <a:pt x="6092" y="3042"/>
                  <a:pt x="6092" y="3042"/>
                </a:cubicBezTo>
                <a:cubicBezTo>
                  <a:pt x="8308" y="3042"/>
                  <a:pt x="8308" y="3042"/>
                  <a:pt x="8308" y="3042"/>
                </a:cubicBezTo>
                <a:cubicBezTo>
                  <a:pt x="8308" y="3042"/>
                  <a:pt x="8585" y="3042"/>
                  <a:pt x="8585" y="3346"/>
                </a:cubicBezTo>
                <a:cubicBezTo>
                  <a:pt x="8862" y="5172"/>
                  <a:pt x="8862" y="5172"/>
                  <a:pt x="8862" y="5172"/>
                </a:cubicBezTo>
                <a:cubicBezTo>
                  <a:pt x="9138" y="5172"/>
                  <a:pt x="9415" y="5476"/>
                  <a:pt x="9692" y="5476"/>
                </a:cubicBezTo>
                <a:cubicBezTo>
                  <a:pt x="11077" y="4259"/>
                  <a:pt x="11077" y="4259"/>
                  <a:pt x="11077" y="4259"/>
                </a:cubicBezTo>
                <a:cubicBezTo>
                  <a:pt x="11077" y="4259"/>
                  <a:pt x="11077" y="4259"/>
                  <a:pt x="11354" y="4259"/>
                </a:cubicBezTo>
                <a:cubicBezTo>
                  <a:pt x="11354" y="4259"/>
                  <a:pt x="11354" y="4259"/>
                  <a:pt x="11354" y="4259"/>
                </a:cubicBezTo>
                <a:cubicBezTo>
                  <a:pt x="11631" y="4563"/>
                  <a:pt x="13015" y="6085"/>
                  <a:pt x="13015" y="6389"/>
                </a:cubicBezTo>
                <a:cubicBezTo>
                  <a:pt x="13015" y="6389"/>
                  <a:pt x="13015" y="6389"/>
                  <a:pt x="13015" y="6693"/>
                </a:cubicBezTo>
                <a:cubicBezTo>
                  <a:pt x="12738" y="6997"/>
                  <a:pt x="12462" y="7606"/>
                  <a:pt x="11908" y="7910"/>
                </a:cubicBezTo>
                <a:cubicBezTo>
                  <a:pt x="12185" y="8214"/>
                  <a:pt x="12185" y="8518"/>
                  <a:pt x="12462" y="9127"/>
                </a:cubicBezTo>
                <a:cubicBezTo>
                  <a:pt x="14123" y="9127"/>
                  <a:pt x="14123" y="9127"/>
                  <a:pt x="14123" y="9127"/>
                </a:cubicBezTo>
                <a:cubicBezTo>
                  <a:pt x="14123" y="9431"/>
                  <a:pt x="14400" y="9431"/>
                  <a:pt x="14400" y="9735"/>
                </a:cubicBezTo>
                <a:lnTo>
                  <a:pt x="14400" y="11865"/>
                </a:lnTo>
                <a:close/>
                <a:moveTo>
                  <a:pt x="7200" y="7606"/>
                </a:moveTo>
                <a:cubicBezTo>
                  <a:pt x="5815" y="7606"/>
                  <a:pt x="4431" y="9127"/>
                  <a:pt x="4431" y="10648"/>
                </a:cubicBezTo>
                <a:cubicBezTo>
                  <a:pt x="4431" y="12473"/>
                  <a:pt x="5815" y="13994"/>
                  <a:pt x="7200" y="13994"/>
                </a:cubicBezTo>
                <a:cubicBezTo>
                  <a:pt x="8862" y="13994"/>
                  <a:pt x="9969" y="12473"/>
                  <a:pt x="9969" y="10648"/>
                </a:cubicBezTo>
                <a:cubicBezTo>
                  <a:pt x="9969" y="9127"/>
                  <a:pt x="8862" y="7606"/>
                  <a:pt x="7200" y="7606"/>
                </a:cubicBezTo>
                <a:close/>
                <a:moveTo>
                  <a:pt x="21600" y="5476"/>
                </a:moveTo>
                <a:cubicBezTo>
                  <a:pt x="21600" y="5476"/>
                  <a:pt x="19938" y="5780"/>
                  <a:pt x="19938" y="5780"/>
                </a:cubicBezTo>
                <a:cubicBezTo>
                  <a:pt x="19662" y="6085"/>
                  <a:pt x="19662" y="6085"/>
                  <a:pt x="19385" y="6389"/>
                </a:cubicBezTo>
                <a:cubicBezTo>
                  <a:pt x="19662" y="6693"/>
                  <a:pt x="19938" y="7910"/>
                  <a:pt x="19938" y="7910"/>
                </a:cubicBezTo>
                <a:cubicBezTo>
                  <a:pt x="19938" y="8214"/>
                  <a:pt x="19938" y="8214"/>
                  <a:pt x="19938" y="8214"/>
                </a:cubicBezTo>
                <a:cubicBezTo>
                  <a:pt x="19938" y="8214"/>
                  <a:pt x="18831" y="9127"/>
                  <a:pt x="18554" y="9127"/>
                </a:cubicBezTo>
                <a:cubicBezTo>
                  <a:pt x="18554" y="9127"/>
                  <a:pt x="17723" y="7910"/>
                  <a:pt x="17446" y="7606"/>
                </a:cubicBezTo>
                <a:cubicBezTo>
                  <a:pt x="17446" y="7606"/>
                  <a:pt x="17446" y="7606"/>
                  <a:pt x="17169" y="7606"/>
                </a:cubicBezTo>
                <a:cubicBezTo>
                  <a:pt x="17169" y="7606"/>
                  <a:pt x="16892" y="7606"/>
                  <a:pt x="16892" y="7606"/>
                </a:cubicBezTo>
                <a:cubicBezTo>
                  <a:pt x="16892" y="7910"/>
                  <a:pt x="16062" y="9127"/>
                  <a:pt x="15785" y="9127"/>
                </a:cubicBezTo>
                <a:cubicBezTo>
                  <a:pt x="15785" y="9127"/>
                  <a:pt x="14677" y="8214"/>
                  <a:pt x="14400" y="8214"/>
                </a:cubicBezTo>
                <a:cubicBezTo>
                  <a:pt x="14400" y="8214"/>
                  <a:pt x="14400" y="8214"/>
                  <a:pt x="14400" y="7910"/>
                </a:cubicBezTo>
                <a:cubicBezTo>
                  <a:pt x="14400" y="7910"/>
                  <a:pt x="14954" y="6693"/>
                  <a:pt x="14954" y="6389"/>
                </a:cubicBezTo>
                <a:cubicBezTo>
                  <a:pt x="14677" y="6085"/>
                  <a:pt x="14677" y="6085"/>
                  <a:pt x="14677" y="5780"/>
                </a:cubicBezTo>
                <a:cubicBezTo>
                  <a:pt x="14400" y="5780"/>
                  <a:pt x="13015" y="5476"/>
                  <a:pt x="13015" y="5476"/>
                </a:cubicBezTo>
                <a:cubicBezTo>
                  <a:pt x="13015" y="3651"/>
                  <a:pt x="13015" y="3651"/>
                  <a:pt x="13015" y="3651"/>
                </a:cubicBezTo>
                <a:cubicBezTo>
                  <a:pt x="13015" y="3346"/>
                  <a:pt x="14400" y="3346"/>
                  <a:pt x="14677" y="3346"/>
                </a:cubicBezTo>
                <a:cubicBezTo>
                  <a:pt x="14677" y="3042"/>
                  <a:pt x="14677" y="2738"/>
                  <a:pt x="14954" y="2738"/>
                </a:cubicBezTo>
                <a:cubicBezTo>
                  <a:pt x="14954" y="2434"/>
                  <a:pt x="14400" y="1217"/>
                  <a:pt x="14400" y="913"/>
                </a:cubicBezTo>
                <a:cubicBezTo>
                  <a:pt x="14400" y="913"/>
                  <a:pt x="14400" y="913"/>
                  <a:pt x="14400" y="913"/>
                </a:cubicBezTo>
                <a:cubicBezTo>
                  <a:pt x="14677" y="913"/>
                  <a:pt x="15785" y="0"/>
                  <a:pt x="15785" y="0"/>
                </a:cubicBezTo>
                <a:cubicBezTo>
                  <a:pt x="16062" y="0"/>
                  <a:pt x="16892" y="1217"/>
                  <a:pt x="16892" y="1521"/>
                </a:cubicBezTo>
                <a:cubicBezTo>
                  <a:pt x="16892" y="1217"/>
                  <a:pt x="17169" y="1217"/>
                  <a:pt x="17169" y="1217"/>
                </a:cubicBezTo>
                <a:cubicBezTo>
                  <a:pt x="17446" y="1217"/>
                  <a:pt x="17446" y="1217"/>
                  <a:pt x="17446" y="1521"/>
                </a:cubicBezTo>
                <a:cubicBezTo>
                  <a:pt x="17723" y="913"/>
                  <a:pt x="18277" y="304"/>
                  <a:pt x="18554" y="0"/>
                </a:cubicBezTo>
                <a:cubicBezTo>
                  <a:pt x="18554" y="0"/>
                  <a:pt x="18554" y="0"/>
                  <a:pt x="18554" y="0"/>
                </a:cubicBezTo>
                <a:cubicBezTo>
                  <a:pt x="18831" y="0"/>
                  <a:pt x="19938" y="608"/>
                  <a:pt x="19938" y="913"/>
                </a:cubicBezTo>
                <a:cubicBezTo>
                  <a:pt x="19938" y="913"/>
                  <a:pt x="19938" y="913"/>
                  <a:pt x="19938" y="913"/>
                </a:cubicBezTo>
                <a:cubicBezTo>
                  <a:pt x="19938" y="1217"/>
                  <a:pt x="19662" y="2434"/>
                  <a:pt x="19385" y="2738"/>
                </a:cubicBezTo>
                <a:cubicBezTo>
                  <a:pt x="19662" y="2738"/>
                  <a:pt x="19662" y="3042"/>
                  <a:pt x="19938" y="3346"/>
                </a:cubicBezTo>
                <a:cubicBezTo>
                  <a:pt x="19938" y="3346"/>
                  <a:pt x="21600" y="3346"/>
                  <a:pt x="21600" y="3651"/>
                </a:cubicBezTo>
                <a:lnTo>
                  <a:pt x="21600" y="5476"/>
                </a:lnTo>
                <a:close/>
                <a:moveTo>
                  <a:pt x="21600" y="17949"/>
                </a:moveTo>
                <a:cubicBezTo>
                  <a:pt x="21600" y="17949"/>
                  <a:pt x="19938" y="18254"/>
                  <a:pt x="19938" y="18254"/>
                </a:cubicBezTo>
                <a:cubicBezTo>
                  <a:pt x="19662" y="18558"/>
                  <a:pt x="19662" y="18558"/>
                  <a:pt x="19385" y="18862"/>
                </a:cubicBezTo>
                <a:cubicBezTo>
                  <a:pt x="19662" y="19166"/>
                  <a:pt x="19938" y="20383"/>
                  <a:pt x="19938" y="20687"/>
                </a:cubicBezTo>
                <a:cubicBezTo>
                  <a:pt x="19938" y="20687"/>
                  <a:pt x="19938" y="20687"/>
                  <a:pt x="19938" y="20687"/>
                </a:cubicBezTo>
                <a:cubicBezTo>
                  <a:pt x="19938" y="20687"/>
                  <a:pt x="18831" y="21600"/>
                  <a:pt x="18554" y="21600"/>
                </a:cubicBezTo>
                <a:cubicBezTo>
                  <a:pt x="18554" y="21600"/>
                  <a:pt x="17723" y="20383"/>
                  <a:pt x="17446" y="20079"/>
                </a:cubicBezTo>
                <a:cubicBezTo>
                  <a:pt x="17446" y="20079"/>
                  <a:pt x="17446" y="20079"/>
                  <a:pt x="17169" y="20079"/>
                </a:cubicBezTo>
                <a:cubicBezTo>
                  <a:pt x="17169" y="20079"/>
                  <a:pt x="16892" y="20079"/>
                  <a:pt x="16892" y="20079"/>
                </a:cubicBezTo>
                <a:cubicBezTo>
                  <a:pt x="16892" y="20383"/>
                  <a:pt x="16062" y="21600"/>
                  <a:pt x="15785" y="21600"/>
                </a:cubicBezTo>
                <a:cubicBezTo>
                  <a:pt x="15785" y="21600"/>
                  <a:pt x="14677" y="20687"/>
                  <a:pt x="14400" y="20687"/>
                </a:cubicBezTo>
                <a:cubicBezTo>
                  <a:pt x="14400" y="20687"/>
                  <a:pt x="14400" y="20687"/>
                  <a:pt x="14400" y="20687"/>
                </a:cubicBezTo>
                <a:cubicBezTo>
                  <a:pt x="14400" y="20383"/>
                  <a:pt x="14954" y="19166"/>
                  <a:pt x="14954" y="18862"/>
                </a:cubicBezTo>
                <a:cubicBezTo>
                  <a:pt x="14677" y="18558"/>
                  <a:pt x="14677" y="18558"/>
                  <a:pt x="14677" y="18254"/>
                </a:cubicBezTo>
                <a:cubicBezTo>
                  <a:pt x="14400" y="18254"/>
                  <a:pt x="13015" y="17949"/>
                  <a:pt x="13015" y="17949"/>
                </a:cubicBezTo>
                <a:cubicBezTo>
                  <a:pt x="13015" y="16124"/>
                  <a:pt x="13015" y="16124"/>
                  <a:pt x="13015" y="16124"/>
                </a:cubicBezTo>
                <a:cubicBezTo>
                  <a:pt x="13015" y="15820"/>
                  <a:pt x="14400" y="15820"/>
                  <a:pt x="14677" y="15820"/>
                </a:cubicBezTo>
                <a:cubicBezTo>
                  <a:pt x="14677" y="15515"/>
                  <a:pt x="14677" y="15211"/>
                  <a:pt x="14954" y="15211"/>
                </a:cubicBezTo>
                <a:cubicBezTo>
                  <a:pt x="14954" y="14907"/>
                  <a:pt x="14400" y="13690"/>
                  <a:pt x="14400" y="13386"/>
                </a:cubicBezTo>
                <a:cubicBezTo>
                  <a:pt x="14400" y="13386"/>
                  <a:pt x="14400" y="13386"/>
                  <a:pt x="14400" y="13386"/>
                </a:cubicBezTo>
                <a:cubicBezTo>
                  <a:pt x="14677" y="13386"/>
                  <a:pt x="15785" y="12473"/>
                  <a:pt x="15785" y="12473"/>
                </a:cubicBezTo>
                <a:cubicBezTo>
                  <a:pt x="16062" y="12473"/>
                  <a:pt x="16892" y="13690"/>
                  <a:pt x="16892" y="13994"/>
                </a:cubicBezTo>
                <a:cubicBezTo>
                  <a:pt x="16892" y="13994"/>
                  <a:pt x="17169" y="13994"/>
                  <a:pt x="17169" y="13994"/>
                </a:cubicBezTo>
                <a:cubicBezTo>
                  <a:pt x="17446" y="13994"/>
                  <a:pt x="17446" y="13994"/>
                  <a:pt x="17446" y="13994"/>
                </a:cubicBezTo>
                <a:cubicBezTo>
                  <a:pt x="17723" y="13386"/>
                  <a:pt x="18277" y="13082"/>
                  <a:pt x="18554" y="12473"/>
                </a:cubicBezTo>
                <a:cubicBezTo>
                  <a:pt x="18554" y="12473"/>
                  <a:pt x="18554" y="12473"/>
                  <a:pt x="18554" y="12473"/>
                </a:cubicBezTo>
                <a:cubicBezTo>
                  <a:pt x="18831" y="12473"/>
                  <a:pt x="19938" y="13386"/>
                  <a:pt x="19938" y="13386"/>
                </a:cubicBezTo>
                <a:cubicBezTo>
                  <a:pt x="19938" y="13386"/>
                  <a:pt x="19938" y="13386"/>
                  <a:pt x="19938" y="13386"/>
                </a:cubicBezTo>
                <a:cubicBezTo>
                  <a:pt x="19938" y="13690"/>
                  <a:pt x="19662" y="14907"/>
                  <a:pt x="19385" y="15211"/>
                </a:cubicBezTo>
                <a:cubicBezTo>
                  <a:pt x="19662" y="15211"/>
                  <a:pt x="19662" y="15515"/>
                  <a:pt x="19938" y="15820"/>
                </a:cubicBezTo>
                <a:cubicBezTo>
                  <a:pt x="19938" y="15820"/>
                  <a:pt x="21600" y="15820"/>
                  <a:pt x="21600" y="16124"/>
                </a:cubicBezTo>
                <a:lnTo>
                  <a:pt x="21600" y="17949"/>
                </a:lnTo>
                <a:close/>
                <a:moveTo>
                  <a:pt x="17169" y="3042"/>
                </a:moveTo>
                <a:cubicBezTo>
                  <a:pt x="16338" y="3042"/>
                  <a:pt x="15785" y="3651"/>
                  <a:pt x="15785" y="4563"/>
                </a:cubicBezTo>
                <a:cubicBezTo>
                  <a:pt x="15785" y="5476"/>
                  <a:pt x="16338" y="6085"/>
                  <a:pt x="17169" y="6085"/>
                </a:cubicBezTo>
                <a:cubicBezTo>
                  <a:pt x="18000" y="6085"/>
                  <a:pt x="18554" y="5476"/>
                  <a:pt x="18554" y="4563"/>
                </a:cubicBezTo>
                <a:cubicBezTo>
                  <a:pt x="18554" y="3651"/>
                  <a:pt x="18000" y="3042"/>
                  <a:pt x="17169" y="3042"/>
                </a:cubicBezTo>
                <a:close/>
                <a:moveTo>
                  <a:pt x="17169" y="15515"/>
                </a:moveTo>
                <a:cubicBezTo>
                  <a:pt x="16338" y="15515"/>
                  <a:pt x="15785" y="16124"/>
                  <a:pt x="15785" y="17037"/>
                </a:cubicBezTo>
                <a:cubicBezTo>
                  <a:pt x="15785" y="17949"/>
                  <a:pt x="16338" y="18558"/>
                  <a:pt x="17169" y="18558"/>
                </a:cubicBezTo>
                <a:cubicBezTo>
                  <a:pt x="18000" y="18558"/>
                  <a:pt x="18554" y="17949"/>
                  <a:pt x="18554" y="17037"/>
                </a:cubicBezTo>
                <a:cubicBezTo>
                  <a:pt x="18554" y="16124"/>
                  <a:pt x="18000" y="15515"/>
                  <a:pt x="17169" y="15515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68579" tIns="68579" rIns="68579" bIns="68579" numCol="1" anchor="t">
            <a:noAutofit/>
          </a:bodyPr>
          <a:lstStyle>
            <a:defPPr>
              <a:defRPr lang="en-US"/>
            </a:defPPr>
            <a:lvl1pPr marL="0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46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91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337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783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229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674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1120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566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448731" y="133815"/>
            <a:ext cx="865825" cy="7425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9929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AC06A-BEEB-4D89-A4A8-D713B351D9C3}" type="slidenum">
              <a:rPr lang="ru-RU" sz="1400" smtClean="0">
                <a:solidFill>
                  <a:schemeClr val="tx1"/>
                </a:solidFill>
              </a:rPr>
              <a:pPr/>
              <a:t>21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19921" y="1846746"/>
            <a:ext cx="11485935" cy="1215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593"/>
              </a:spcBef>
              <a:buClr>
                <a:srgbClr val="388FCE"/>
              </a:buClr>
            </a:pPr>
            <a:r>
              <a:rPr lang="ru-RU" sz="1400" b="1" dirty="0">
                <a:solidFill>
                  <a:srgbClr val="FF0000"/>
                </a:solidFill>
                <a:latin typeface="Montserrat" panose="00000500000000000000" pitchFamily="2" charset="-52"/>
              </a:rPr>
              <a:t>Проблема</a:t>
            </a:r>
            <a:r>
              <a:rPr lang="ru-RU" sz="1400" b="1" dirty="0" smtClean="0">
                <a:solidFill>
                  <a:srgbClr val="FF0000"/>
                </a:solidFill>
                <a:latin typeface="Montserrat" panose="00000500000000000000" pitchFamily="2" charset="-52"/>
              </a:rPr>
              <a:t>:</a:t>
            </a:r>
          </a:p>
          <a:p>
            <a:pPr algn="just">
              <a:spcBef>
                <a:spcPts val="593"/>
              </a:spcBef>
              <a:buClr>
                <a:srgbClr val="388FCE"/>
              </a:buClr>
            </a:pPr>
            <a:r>
              <a:rPr lang="ru-RU" dirty="0" smtClean="0"/>
              <a:t>При </a:t>
            </a:r>
            <a:r>
              <a:rPr lang="ru-RU" dirty="0"/>
              <a:t>"</a:t>
            </a:r>
            <a:r>
              <a:rPr lang="ru-RU" dirty="0" smtClean="0"/>
              <a:t>расшплинтовке" </a:t>
            </a:r>
            <a:r>
              <a:rPr lang="ru-RU" dirty="0"/>
              <a:t>минераловозов </a:t>
            </a:r>
            <a:r>
              <a:rPr lang="ru-RU" dirty="0" smtClean="0"/>
              <a:t>(снятии шплинтов</a:t>
            </a:r>
            <a:r>
              <a:rPr lang="ru-RU" dirty="0"/>
              <a:t> тормозной рычажной передачи грузовых </a:t>
            </a:r>
            <a:r>
              <a:rPr lang="ru-RU" dirty="0" smtClean="0"/>
              <a:t>вагонов) зачастую </a:t>
            </a:r>
            <a:r>
              <a:rPr lang="ru-RU" dirty="0"/>
              <a:t>стальные </a:t>
            </a:r>
            <a:r>
              <a:rPr lang="ru-RU" dirty="0" smtClean="0"/>
              <a:t>пальцы, </a:t>
            </a:r>
            <a:r>
              <a:rPr lang="ru-RU" dirty="0"/>
              <a:t>удерживающие рычаг </a:t>
            </a:r>
            <a:r>
              <a:rPr lang="ru-RU" dirty="0" smtClean="0"/>
              <a:t>вагона, </a:t>
            </a:r>
            <a:r>
              <a:rPr lang="ru-RU" dirty="0"/>
              <a:t>и рычаг вагонной тележки </a:t>
            </a:r>
            <a:r>
              <a:rPr lang="ru-RU" dirty="0" smtClean="0"/>
              <a:t>прикипают </a:t>
            </a:r>
            <a:r>
              <a:rPr lang="ru-RU" dirty="0"/>
              <a:t>к стальным конструкциям и их трудно </a:t>
            </a:r>
            <a:r>
              <a:rPr lang="ru-RU" dirty="0" smtClean="0"/>
              <a:t>извлечь.</a:t>
            </a:r>
            <a:r>
              <a:rPr lang="ru-RU" dirty="0" smtClean="0">
                <a:latin typeface="Montserrat" panose="00000500000000000000" pitchFamily="2" charset="-52"/>
              </a:rPr>
              <a:t>  </a:t>
            </a:r>
            <a:endParaRPr lang="ru-RU" dirty="0">
              <a:latin typeface="Montserrat" panose="00000500000000000000" pitchFamily="2" charset="-52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682045" y="991570"/>
            <a:ext cx="9561689" cy="5539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593"/>
              </a:spcBef>
              <a:buClr>
                <a:srgbClr val="388FCE"/>
              </a:buClr>
            </a:pPr>
            <a:r>
              <a:rPr lang="ru-RU" b="1" dirty="0">
                <a:solidFill>
                  <a:schemeClr val="tx1"/>
                </a:solidFill>
                <a:latin typeface="Montserrat" panose="00000500000000000000" pitchFamily="2" charset="-52"/>
              </a:rPr>
              <a:t>Приспособление для выбивания пальца при "</a:t>
            </a:r>
            <a:r>
              <a:rPr lang="ru-RU" b="1" dirty="0" smtClean="0">
                <a:solidFill>
                  <a:schemeClr val="tx1"/>
                </a:solidFill>
                <a:latin typeface="Montserrat" panose="00000500000000000000" pitchFamily="2" charset="-52"/>
              </a:rPr>
              <a:t>расшплинтовке" </a:t>
            </a:r>
            <a:r>
              <a:rPr lang="ru-RU" b="1" dirty="0">
                <a:solidFill>
                  <a:schemeClr val="tx1"/>
                </a:solidFill>
                <a:latin typeface="Montserrat" panose="00000500000000000000" pitchFamily="2" charset="-52"/>
              </a:rPr>
              <a:t>минераловозов 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09150" y="903889"/>
            <a:ext cx="12494050" cy="5710131"/>
          </a:xfrm>
          <a:prstGeom prst="roundRect">
            <a:avLst/>
          </a:prstGeom>
          <a:noFill/>
          <a:ln w="222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739929" y="3678340"/>
            <a:ext cx="9002381" cy="2200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593"/>
              </a:spcBef>
              <a:buClr>
                <a:srgbClr val="388FCE"/>
              </a:buClr>
            </a:pPr>
            <a:r>
              <a:rPr lang="ru-RU" sz="1400" b="1" dirty="0">
                <a:solidFill>
                  <a:srgbClr val="00B050"/>
                </a:solidFill>
                <a:latin typeface="Montserrat" panose="00000500000000000000" pitchFamily="2" charset="-52"/>
              </a:rPr>
              <a:t>Решение: </a:t>
            </a:r>
          </a:p>
          <a:p>
            <a:pPr algn="just">
              <a:spcBef>
                <a:spcPts val="593"/>
              </a:spcBef>
              <a:buClr>
                <a:srgbClr val="388FCE"/>
              </a:buClr>
            </a:pPr>
            <a:r>
              <a:rPr lang="ru-RU" dirty="0" smtClean="0">
                <a:latin typeface="Montserrat" panose="00000500000000000000" pitchFamily="2" charset="-52"/>
              </a:rPr>
              <a:t>Изготовили приспособление </a:t>
            </a:r>
            <a:r>
              <a:rPr lang="ru-RU" dirty="0">
                <a:latin typeface="Montserrat" panose="00000500000000000000" pitchFamily="2" charset="-52"/>
              </a:rPr>
              <a:t>из арматуры </a:t>
            </a:r>
            <a:r>
              <a:rPr lang="ru-RU" dirty="0" smtClean="0">
                <a:latin typeface="Montserrat" panose="00000500000000000000" pitchFamily="2" charset="-52"/>
              </a:rPr>
              <a:t>(см</a:t>
            </a:r>
            <a:r>
              <a:rPr lang="ru-RU" dirty="0">
                <a:latin typeface="Montserrat" panose="00000500000000000000" pitchFamily="2" charset="-52"/>
              </a:rPr>
              <a:t>. рис.) для легкого извлечения стального </a:t>
            </a:r>
            <a:r>
              <a:rPr lang="ru-RU" dirty="0" smtClean="0">
                <a:latin typeface="Montserrat" panose="00000500000000000000" pitchFamily="2" charset="-52"/>
              </a:rPr>
              <a:t>«пальца».</a:t>
            </a:r>
          </a:p>
          <a:p>
            <a:pPr algn="just">
              <a:spcBef>
                <a:spcPts val="593"/>
              </a:spcBef>
              <a:buClr>
                <a:srgbClr val="388FCE"/>
              </a:buClr>
            </a:pPr>
            <a:r>
              <a:rPr lang="ru-RU" dirty="0">
                <a:latin typeface="Montserrat" panose="00000500000000000000" pitchFamily="2" charset="-52"/>
              </a:rPr>
              <a:t> </a:t>
            </a:r>
            <a:r>
              <a:rPr lang="ru-RU" dirty="0" smtClean="0">
                <a:latin typeface="Montserrat" panose="00000500000000000000" pitchFamily="2" charset="-52"/>
              </a:rPr>
              <a:t>Это позволило уменьшить время, затрачиваемое на "расшплинтовку" </a:t>
            </a:r>
            <a:r>
              <a:rPr lang="ru-RU" dirty="0">
                <a:latin typeface="Montserrat" panose="00000500000000000000" pitchFamily="2" charset="-52"/>
              </a:rPr>
              <a:t>вагонов, тем самым </a:t>
            </a:r>
            <a:r>
              <a:rPr lang="ru-RU" dirty="0" smtClean="0">
                <a:latin typeface="Montserrat" panose="00000500000000000000" pitchFamily="2" charset="-52"/>
              </a:rPr>
              <a:t>ускорило обработку вагонов при погрузке </a:t>
            </a:r>
            <a:r>
              <a:rPr lang="ru-RU" dirty="0">
                <a:latin typeface="Montserrat" panose="00000500000000000000" pitchFamily="2" charset="-52"/>
              </a:rPr>
              <a:t>прямым </a:t>
            </a:r>
            <a:r>
              <a:rPr lang="ru-RU" dirty="0" smtClean="0">
                <a:latin typeface="Montserrat" panose="00000500000000000000" pitchFamily="2" charset="-52"/>
              </a:rPr>
              <a:t>вариантом.</a:t>
            </a:r>
            <a:endParaRPr lang="ru-RU" dirty="0">
              <a:latin typeface="Montserrat" panose="00000500000000000000" pitchFamily="2" charset="-52"/>
            </a:endParaRPr>
          </a:p>
          <a:p>
            <a:pPr algn="just">
              <a:spcBef>
                <a:spcPts val="593"/>
              </a:spcBef>
              <a:buClr>
                <a:srgbClr val="388FCE"/>
              </a:buClr>
            </a:pPr>
            <a:endParaRPr lang="ru-RU" dirty="0" smtClean="0">
              <a:latin typeface="Montserrat" panose="00000500000000000000" pitchFamily="2" charset="-52"/>
            </a:endParaRPr>
          </a:p>
        </p:txBody>
      </p:sp>
      <p:sp>
        <p:nvSpPr>
          <p:cNvPr id="15" name="Заголовок 2">
            <a:extLst>
              <a:ext uri="{FF2B5EF4-FFF2-40B4-BE49-F238E27FC236}">
                <a16:creationId xmlns:a16="http://schemas.microsoft.com/office/drawing/2014/main" id="{4D6E266C-03AD-4FE6-8C7B-3AA8BF115A55}"/>
              </a:ext>
            </a:extLst>
          </p:cNvPr>
          <p:cNvSpPr txBox="1">
            <a:spLocks/>
          </p:cNvSpPr>
          <p:nvPr/>
        </p:nvSpPr>
        <p:spPr>
          <a:xfrm>
            <a:off x="2240715" y="361615"/>
            <a:ext cx="6472362" cy="1744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0788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01893"/>
            <a:r>
              <a:rPr lang="ru-RU" sz="1601" b="1" dirty="0" smtClean="0">
                <a:solidFill>
                  <a:schemeClr val="bg1"/>
                </a:solidFill>
                <a:latin typeface="Montserrat"/>
              </a:rPr>
              <a:t>ПРИМЕРЫ РЕАЛИЗОВАННЫХ ПРЕДЛОЖЕНИЙ</a:t>
            </a:r>
            <a:endParaRPr lang="ru-RU" sz="1601" b="1" dirty="0">
              <a:solidFill>
                <a:schemeClr val="bg1"/>
              </a:solidFill>
              <a:latin typeface="Montserra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39930" y="5195235"/>
            <a:ext cx="1167784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593"/>
              </a:spcBef>
              <a:buClr>
                <a:srgbClr val="388FCE"/>
              </a:buClr>
            </a:pPr>
            <a:endParaRPr lang="ru-RU" sz="1400" dirty="0">
              <a:latin typeface="Montserrat" panose="00000500000000000000" pitchFamily="2" charset="-52"/>
            </a:endParaRPr>
          </a:p>
        </p:txBody>
      </p:sp>
      <p:pic>
        <p:nvPicPr>
          <p:cNvPr id="56322" name="Picture 2" descr="https://idea.port-one.com/Offer/OpenFileInNewTab/4234?filename=%D0%9F%D0%A0%D0%98%D0%A1%D0%9F%D0%9E%D0%A1%D0%9E%D0%91%D0%9B%D0%95%D0%9D%D0%98%D0%95%20%D0%94%D0%9B%D0%AF%20%D0%92%D0%AB%D0%95%D0%9C%D0%9A%D0%98%20%D0%9F%D0%90%D0%9B%D0%AC%D0%A6%D0%90.jpg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436" y="3129747"/>
            <a:ext cx="2473341" cy="329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11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AC06A-BEEB-4D89-A4A8-D713B351D9C3}" type="slidenum">
              <a:rPr lang="ru-RU" sz="1400" smtClean="0">
                <a:solidFill>
                  <a:schemeClr val="tx1"/>
                </a:solidFill>
              </a:rPr>
              <a:pPr/>
              <a:t>22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19921" y="1491538"/>
            <a:ext cx="8713399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593"/>
              </a:spcBef>
              <a:buClr>
                <a:srgbClr val="388FCE"/>
              </a:buClr>
            </a:pPr>
            <a:r>
              <a:rPr lang="ru-RU" sz="1400" b="1" dirty="0">
                <a:solidFill>
                  <a:srgbClr val="FF0000"/>
                </a:solidFill>
                <a:latin typeface="Montserrat" panose="00000500000000000000" pitchFamily="2" charset="-52"/>
              </a:rPr>
              <a:t>Проблема</a:t>
            </a:r>
            <a:r>
              <a:rPr lang="ru-RU" sz="1400" b="1" dirty="0" smtClean="0">
                <a:solidFill>
                  <a:srgbClr val="FF0000"/>
                </a:solidFill>
                <a:latin typeface="Montserrat" panose="00000500000000000000" pitchFamily="2" charset="-52"/>
              </a:rPr>
              <a:t>:</a:t>
            </a:r>
          </a:p>
          <a:p>
            <a:pPr algn="just">
              <a:spcBef>
                <a:spcPts val="593"/>
              </a:spcBef>
              <a:buClr>
                <a:srgbClr val="388FCE"/>
              </a:buClr>
            </a:pPr>
            <a:r>
              <a:rPr lang="ru-RU" dirty="0"/>
              <a:t>При рихтовании ящиков, коробок стрелочных переводов (изделий с плоскими поверхностями) есть необходимость их стягивания. Т.к. все из металла, приходится применять различные способы позволяющие усилить давление на изделие. Это физически тяжело, нет подходящих инструментов</a:t>
            </a:r>
            <a:r>
              <a:rPr lang="ru-RU" dirty="0" smtClean="0"/>
              <a:t>.</a:t>
            </a:r>
            <a:endParaRPr lang="ru-RU" dirty="0">
              <a:latin typeface="Montserrat" panose="00000500000000000000" pitchFamily="2" charset="-52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682045" y="991570"/>
            <a:ext cx="9561689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593"/>
              </a:spcBef>
              <a:buClr>
                <a:srgbClr val="388FCE"/>
              </a:buClr>
            </a:pPr>
            <a:r>
              <a:rPr lang="ru-RU" b="1" dirty="0">
                <a:solidFill>
                  <a:schemeClr val="tx1"/>
                </a:solidFill>
                <a:latin typeface="Montserrat" panose="00000500000000000000" pitchFamily="2" charset="-52"/>
              </a:rPr>
              <a:t>Приспособление для стягивания плоских изделий при их ремонте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09150" y="903889"/>
            <a:ext cx="12494050" cy="5710131"/>
          </a:xfrm>
          <a:prstGeom prst="roundRect">
            <a:avLst/>
          </a:prstGeom>
          <a:noFill/>
          <a:ln w="222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719922" y="3480829"/>
            <a:ext cx="87612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593"/>
              </a:spcBef>
              <a:buClr>
                <a:srgbClr val="388FCE"/>
              </a:buClr>
            </a:pPr>
            <a:r>
              <a:rPr lang="ru-RU" sz="1400" b="1" dirty="0">
                <a:solidFill>
                  <a:srgbClr val="00B050"/>
                </a:solidFill>
                <a:latin typeface="Montserrat" panose="00000500000000000000" pitchFamily="2" charset="-52"/>
              </a:rPr>
              <a:t>Решение: </a:t>
            </a:r>
          </a:p>
          <a:p>
            <a:pPr algn="just">
              <a:spcBef>
                <a:spcPts val="593"/>
              </a:spcBef>
              <a:buClr>
                <a:srgbClr val="388FCE"/>
              </a:buClr>
            </a:pPr>
            <a:r>
              <a:rPr lang="ru-RU" dirty="0">
                <a:latin typeface="Montserrat" panose="00000500000000000000" pitchFamily="2" charset="-52"/>
              </a:rPr>
              <a:t>Изготовили приспособление (см. фото). Т.к. подходящей струбцины нет, использовали штангу с резьбой и набор втулок разной длины, позволяющих регулировать расстояние под конкретное изделие. Зажимы </a:t>
            </a:r>
            <a:r>
              <a:rPr lang="ru-RU" dirty="0" smtClean="0">
                <a:latin typeface="Montserrat" panose="00000500000000000000" pitchFamily="2" charset="-52"/>
              </a:rPr>
              <a:t>наборные. Такая </a:t>
            </a:r>
            <a:r>
              <a:rPr lang="ru-RU" dirty="0">
                <a:latin typeface="Montserrat" panose="00000500000000000000" pitchFamily="2" charset="-52"/>
              </a:rPr>
              <a:t>сварная конструкция не позволит уголку загнуться при большом усилии.</a:t>
            </a:r>
          </a:p>
          <a:p>
            <a:pPr algn="just">
              <a:spcBef>
                <a:spcPts val="593"/>
              </a:spcBef>
              <a:buClr>
                <a:srgbClr val="388FCE"/>
              </a:buClr>
            </a:pPr>
            <a:r>
              <a:rPr lang="ru-RU" dirty="0" smtClean="0">
                <a:latin typeface="Montserrat" panose="00000500000000000000" pitchFamily="2" charset="-52"/>
              </a:rPr>
              <a:t>Универсальное </a:t>
            </a:r>
            <a:r>
              <a:rPr lang="ru-RU" dirty="0">
                <a:latin typeface="Montserrat" panose="00000500000000000000" pitchFamily="2" charset="-52"/>
              </a:rPr>
              <a:t>приспособление </a:t>
            </a:r>
            <a:r>
              <a:rPr lang="ru-RU" dirty="0" smtClean="0">
                <a:latin typeface="Montserrat" panose="00000500000000000000" pitchFamily="2" charset="-52"/>
              </a:rPr>
              <a:t>облегчило </a:t>
            </a:r>
            <a:r>
              <a:rPr lang="ru-RU" dirty="0">
                <a:latin typeface="Montserrat" panose="00000500000000000000" pitchFamily="2" charset="-52"/>
              </a:rPr>
              <a:t>процесс рихтования и </a:t>
            </a:r>
            <a:r>
              <a:rPr lang="ru-RU" dirty="0" smtClean="0">
                <a:latin typeface="Montserrat" panose="00000500000000000000" pitchFamily="2" charset="-52"/>
              </a:rPr>
              <a:t>снизило </a:t>
            </a:r>
            <a:r>
              <a:rPr lang="ru-RU" dirty="0">
                <a:latin typeface="Montserrat" panose="00000500000000000000" pitchFamily="2" charset="-52"/>
              </a:rPr>
              <a:t>физическую нагрузку </a:t>
            </a:r>
            <a:r>
              <a:rPr lang="ru-RU" dirty="0" smtClean="0">
                <a:latin typeface="Montserrat" panose="00000500000000000000" pitchFamily="2" charset="-52"/>
              </a:rPr>
              <a:t>на </a:t>
            </a:r>
            <a:r>
              <a:rPr lang="ru-RU" dirty="0">
                <a:latin typeface="Montserrat" panose="00000500000000000000" pitchFamily="2" charset="-52"/>
              </a:rPr>
              <a:t>рабочих.</a:t>
            </a:r>
            <a:endParaRPr lang="ru-RU" dirty="0" smtClean="0">
              <a:latin typeface="Montserrat" panose="00000500000000000000" pitchFamily="2" charset="-52"/>
            </a:endParaRPr>
          </a:p>
        </p:txBody>
      </p:sp>
      <p:sp>
        <p:nvSpPr>
          <p:cNvPr id="15" name="Заголовок 2">
            <a:extLst>
              <a:ext uri="{FF2B5EF4-FFF2-40B4-BE49-F238E27FC236}">
                <a16:creationId xmlns:a16="http://schemas.microsoft.com/office/drawing/2014/main" id="{4D6E266C-03AD-4FE6-8C7B-3AA8BF115A55}"/>
              </a:ext>
            </a:extLst>
          </p:cNvPr>
          <p:cNvSpPr txBox="1">
            <a:spLocks/>
          </p:cNvSpPr>
          <p:nvPr/>
        </p:nvSpPr>
        <p:spPr>
          <a:xfrm>
            <a:off x="2240715" y="361615"/>
            <a:ext cx="6472362" cy="1744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0788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01893"/>
            <a:r>
              <a:rPr lang="ru-RU" sz="1601" b="1" dirty="0" smtClean="0">
                <a:solidFill>
                  <a:schemeClr val="bg1"/>
                </a:solidFill>
                <a:latin typeface="Montserrat"/>
              </a:rPr>
              <a:t>ПРИМЕРЫ РЕАЛИЗОВАННЫХ ПРЕДЛОЖЕНИЙ</a:t>
            </a:r>
            <a:endParaRPr lang="ru-RU" sz="1601" b="1" dirty="0">
              <a:solidFill>
                <a:schemeClr val="bg1"/>
              </a:solidFill>
              <a:latin typeface="Montserra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39930" y="5195235"/>
            <a:ext cx="1167784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593"/>
              </a:spcBef>
              <a:buClr>
                <a:srgbClr val="388FCE"/>
              </a:buClr>
            </a:pPr>
            <a:endParaRPr lang="ru-RU" sz="1400" dirty="0">
              <a:latin typeface="Montserrat" panose="00000500000000000000" pitchFamily="2" charset="-52"/>
            </a:endParaRPr>
          </a:p>
        </p:txBody>
      </p:sp>
      <p:pic>
        <p:nvPicPr>
          <p:cNvPr id="59394" name="Picture 2" descr="https://idea.port-one.com/Offer/OpenFileInNewTab/4328?filename=1676533266295.jpg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390" y="1351833"/>
            <a:ext cx="2849740" cy="160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6" name="Picture 4" descr="https://idea.port-one.com/Offer/OpenFileInNewTab/4325?filename=1676533243531.jpg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6805" y="3023333"/>
            <a:ext cx="2830711" cy="159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00" name="Picture 8" descr="https://idea.port-one.com/Offer/OpenFileInNewTab/4326?filename=1676533243505.jpg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944" y="4681318"/>
            <a:ext cx="2810186" cy="1580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3332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AC06A-BEEB-4D89-A4A8-D713B351D9C3}" type="slidenum">
              <a:rPr lang="ru-RU" sz="1400" smtClean="0">
                <a:solidFill>
                  <a:schemeClr val="tx1"/>
                </a:solidFill>
              </a:rPr>
              <a:pPr/>
              <a:t>23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53511" y="1356250"/>
            <a:ext cx="8713399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593"/>
              </a:spcBef>
              <a:buClr>
                <a:srgbClr val="388FCE"/>
              </a:buClr>
            </a:pPr>
            <a:r>
              <a:rPr lang="ru-RU" sz="1400" b="1" dirty="0">
                <a:solidFill>
                  <a:srgbClr val="FF0000"/>
                </a:solidFill>
                <a:latin typeface="Montserrat" panose="00000500000000000000" pitchFamily="2" charset="-52"/>
              </a:rPr>
              <a:t>Проблема</a:t>
            </a:r>
            <a:r>
              <a:rPr lang="ru-RU" sz="1400" b="1" dirty="0" smtClean="0">
                <a:solidFill>
                  <a:srgbClr val="FF0000"/>
                </a:solidFill>
                <a:latin typeface="Montserrat" panose="00000500000000000000" pitchFamily="2" charset="-52"/>
              </a:rPr>
              <a:t>:</a:t>
            </a:r>
          </a:p>
          <a:p>
            <a:pPr algn="just">
              <a:spcBef>
                <a:spcPts val="593"/>
              </a:spcBef>
              <a:buClr>
                <a:srgbClr val="388FCE"/>
              </a:buClr>
            </a:pPr>
            <a:r>
              <a:rPr lang="ru-RU" sz="1500" dirty="0"/>
              <a:t>О</a:t>
            </a:r>
            <a:r>
              <a:rPr lang="ru-RU" sz="1500" dirty="0" smtClean="0"/>
              <a:t>тсутствие </a:t>
            </a:r>
            <a:r>
              <a:rPr lang="ru-RU" sz="1500" dirty="0"/>
              <a:t>оборудованного места для испытания (прогрузки) автоматов большой </a:t>
            </a:r>
            <a:r>
              <a:rPr lang="ru-RU" sz="1500" dirty="0" smtClean="0"/>
              <a:t>мощности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682045" y="991570"/>
            <a:ext cx="9561689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593"/>
              </a:spcBef>
              <a:buClr>
                <a:srgbClr val="388FCE"/>
              </a:buClr>
            </a:pPr>
            <a:r>
              <a:rPr lang="ru-RU" b="1" dirty="0" smtClean="0">
                <a:solidFill>
                  <a:schemeClr val="tx1"/>
                </a:solidFill>
                <a:latin typeface="Montserrat" panose="00000500000000000000" pitchFamily="2" charset="-52"/>
              </a:rPr>
              <a:t>СТАЦИОНАРНЫЙ СТЕНД</a:t>
            </a:r>
            <a:endParaRPr lang="ru-RU" b="1" dirty="0">
              <a:solidFill>
                <a:schemeClr val="tx1"/>
              </a:solidFill>
              <a:latin typeface="Montserrat" panose="00000500000000000000" pitchFamily="2" charset="-52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09150" y="903889"/>
            <a:ext cx="12494050" cy="5710131"/>
          </a:xfrm>
          <a:prstGeom prst="roundRect">
            <a:avLst/>
          </a:prstGeom>
          <a:noFill/>
          <a:ln w="222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53511" y="2343392"/>
            <a:ext cx="87612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593"/>
              </a:spcBef>
              <a:buClr>
                <a:srgbClr val="388FCE"/>
              </a:buClr>
            </a:pPr>
            <a:r>
              <a:rPr lang="ru-RU" sz="1500" b="1" dirty="0">
                <a:solidFill>
                  <a:srgbClr val="00B050"/>
                </a:solidFill>
                <a:latin typeface="Montserrat" panose="00000500000000000000" pitchFamily="2" charset="-52"/>
              </a:rPr>
              <a:t>Решение</a:t>
            </a:r>
            <a:r>
              <a:rPr lang="ru-RU" sz="1500" b="1" dirty="0" smtClean="0">
                <a:solidFill>
                  <a:srgbClr val="00B050"/>
                </a:solidFill>
                <a:latin typeface="Montserrat" panose="00000500000000000000" pitchFamily="2" charset="-52"/>
              </a:rPr>
              <a:t>:</a:t>
            </a:r>
          </a:p>
          <a:p>
            <a:pPr algn="just">
              <a:spcBef>
                <a:spcPts val="593"/>
              </a:spcBef>
              <a:buClr>
                <a:srgbClr val="388FCE"/>
              </a:buClr>
            </a:pPr>
            <a:r>
              <a:rPr lang="ru-RU" sz="1500" dirty="0" smtClean="0"/>
              <a:t>Оборудовать </a:t>
            </a:r>
            <a:r>
              <a:rPr lang="ru-RU" sz="1500" dirty="0"/>
              <a:t>в помещении </a:t>
            </a:r>
            <a:r>
              <a:rPr lang="ru-RU" sz="1500" dirty="0" smtClean="0"/>
              <a:t>электролаборатории </a:t>
            </a:r>
            <a:r>
              <a:rPr lang="ru-RU" sz="1500" dirty="0"/>
              <a:t>стационарный стенд для испытания (прогрузки) автоматов</a:t>
            </a:r>
          </a:p>
          <a:p>
            <a:pPr algn="just">
              <a:spcBef>
                <a:spcPts val="593"/>
              </a:spcBef>
              <a:buClr>
                <a:srgbClr val="388FCE"/>
              </a:buClr>
            </a:pPr>
            <a:r>
              <a:rPr lang="ru-RU" sz="1500" dirty="0" smtClean="0"/>
              <a:t>Для этого установили </a:t>
            </a:r>
            <a:r>
              <a:rPr lang="ru-RU" sz="1500" dirty="0"/>
              <a:t>металлический стол с наборной рабочей поверхностью из лакированных досок, сверху </a:t>
            </a:r>
            <a:r>
              <a:rPr lang="ru-RU" sz="1500" dirty="0" smtClean="0"/>
              <a:t>положили </a:t>
            </a:r>
            <a:r>
              <a:rPr lang="ru-RU" sz="1500" dirty="0"/>
              <a:t>б/у лист текстолита (демонтированная панель выведенной из эксплуатации ТП). </a:t>
            </a:r>
            <a:r>
              <a:rPr lang="ru-RU" sz="1500" dirty="0" smtClean="0"/>
              <a:t>Поверх </a:t>
            </a:r>
            <a:r>
              <a:rPr lang="ru-RU" sz="1500" dirty="0"/>
              <a:t>текстолита </a:t>
            </a:r>
            <a:r>
              <a:rPr lang="ru-RU" sz="1500" dirty="0" smtClean="0"/>
              <a:t>положили диэлектрический </a:t>
            </a:r>
            <a:r>
              <a:rPr lang="ru-RU" sz="1500" dirty="0"/>
              <a:t>коврик. </a:t>
            </a:r>
            <a:endParaRPr lang="ru-RU" sz="1500" dirty="0" smtClean="0"/>
          </a:p>
          <a:p>
            <a:pPr algn="just">
              <a:spcBef>
                <a:spcPts val="593"/>
              </a:spcBef>
              <a:buClr>
                <a:srgbClr val="388FCE"/>
              </a:buClr>
            </a:pPr>
            <a:r>
              <a:rPr lang="ru-RU" sz="1500" dirty="0" smtClean="0"/>
              <a:t>Перед </a:t>
            </a:r>
            <a:r>
              <a:rPr lang="ru-RU" sz="1500" dirty="0"/>
              <a:t>рабочим столом так же лежит диэлектрический коврик. Корпус стола заземлен с внутренним контуром помещения.</a:t>
            </a:r>
            <a:endParaRPr lang="ru-RU" sz="1500" dirty="0">
              <a:latin typeface="Montserrat" panose="00000500000000000000" pitchFamily="2" charset="-52"/>
            </a:endParaRPr>
          </a:p>
          <a:p>
            <a:pPr algn="just">
              <a:spcBef>
                <a:spcPts val="593"/>
              </a:spcBef>
              <a:buClr>
                <a:srgbClr val="388FCE"/>
              </a:buClr>
            </a:pPr>
            <a:r>
              <a:rPr lang="ru-RU" sz="1400" b="1" u="sng" dirty="0" smtClean="0">
                <a:latin typeface="Montserrat" panose="00000500000000000000" pitchFamily="2" charset="-52"/>
              </a:rPr>
              <a:t>Конструкция позволила</a:t>
            </a:r>
            <a:r>
              <a:rPr lang="ru-RU" sz="1400" b="1" u="sng" dirty="0">
                <a:latin typeface="Montserrat" panose="00000500000000000000" pitchFamily="2" charset="-52"/>
              </a:rPr>
              <a:t>:</a:t>
            </a:r>
          </a:p>
          <a:p>
            <a:pPr algn="just">
              <a:spcBef>
                <a:spcPts val="593"/>
              </a:spcBef>
              <a:buClr>
                <a:srgbClr val="388FCE"/>
              </a:buClr>
            </a:pPr>
            <a:r>
              <a:rPr lang="ru-RU" sz="1500" dirty="0" smtClean="0"/>
              <a:t>Обеспечить удобство выполнения </a:t>
            </a:r>
            <a:r>
              <a:rPr lang="ru-RU" sz="1500" dirty="0"/>
              <a:t>работ, </a:t>
            </a:r>
            <a:r>
              <a:rPr lang="ru-RU" sz="1500" dirty="0" smtClean="0"/>
              <a:t>повысить безопасность, уменьшить время </a:t>
            </a:r>
            <a:r>
              <a:rPr lang="ru-RU" sz="1500" dirty="0"/>
              <a:t>выполнения стандартных операций при массовых </a:t>
            </a:r>
            <a:r>
              <a:rPr lang="ru-RU" sz="1500" dirty="0" smtClean="0"/>
              <a:t>испытаниях.</a:t>
            </a:r>
            <a:endParaRPr lang="ru-RU" sz="1500" dirty="0"/>
          </a:p>
          <a:p>
            <a:pPr algn="just">
              <a:spcBef>
                <a:spcPts val="593"/>
              </a:spcBef>
              <a:buClr>
                <a:srgbClr val="388FCE"/>
              </a:buClr>
            </a:pPr>
            <a:endParaRPr lang="ru-RU" sz="1500" b="1" dirty="0">
              <a:solidFill>
                <a:schemeClr val="tx2"/>
              </a:solidFill>
              <a:latin typeface="Montserrat" panose="00000500000000000000" pitchFamily="2" charset="-52"/>
            </a:endParaRPr>
          </a:p>
        </p:txBody>
      </p:sp>
      <p:sp>
        <p:nvSpPr>
          <p:cNvPr id="15" name="Заголовок 2">
            <a:extLst>
              <a:ext uri="{FF2B5EF4-FFF2-40B4-BE49-F238E27FC236}">
                <a16:creationId xmlns:a16="http://schemas.microsoft.com/office/drawing/2014/main" id="{4D6E266C-03AD-4FE6-8C7B-3AA8BF115A55}"/>
              </a:ext>
            </a:extLst>
          </p:cNvPr>
          <p:cNvSpPr txBox="1">
            <a:spLocks/>
          </p:cNvSpPr>
          <p:nvPr/>
        </p:nvSpPr>
        <p:spPr>
          <a:xfrm>
            <a:off x="2240715" y="361615"/>
            <a:ext cx="6472362" cy="1744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0788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01893"/>
            <a:r>
              <a:rPr lang="ru-RU" sz="1601" b="1" dirty="0" smtClean="0">
                <a:solidFill>
                  <a:schemeClr val="bg1"/>
                </a:solidFill>
                <a:latin typeface="Montserrat"/>
              </a:rPr>
              <a:t>ПРИМЕРЫ РЕАЛИЗОВАННЫХ ПРЕДЛОЖЕНИЙ</a:t>
            </a:r>
            <a:endParaRPr lang="ru-RU" sz="1601" b="1" dirty="0">
              <a:solidFill>
                <a:schemeClr val="bg1"/>
              </a:solidFill>
              <a:latin typeface="Montserra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39930" y="5195235"/>
            <a:ext cx="1167784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593"/>
              </a:spcBef>
              <a:buClr>
                <a:srgbClr val="388FCE"/>
              </a:buClr>
            </a:pPr>
            <a:endParaRPr lang="ru-RU" sz="1400" dirty="0">
              <a:latin typeface="Montserrat" panose="00000500000000000000" pitchFamily="2" charset="-52"/>
            </a:endParaRPr>
          </a:p>
        </p:txBody>
      </p:sp>
      <p:pic>
        <p:nvPicPr>
          <p:cNvPr id="60418" name="Picture 2" descr="https://idea.port-one.com/Offer/OpenFileInNewTab/4391?filename=IMG_20230314_094655.jpg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8065" y="1998052"/>
            <a:ext cx="2860389" cy="3813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6809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Заголовок 2">
            <a:extLst>
              <a:ext uri="{FF2B5EF4-FFF2-40B4-BE49-F238E27FC236}">
                <a16:creationId xmlns:a16="http://schemas.microsoft.com/office/drawing/2014/main" id="{4D6E266C-03AD-4FE6-8C7B-3AA8BF115A55}"/>
              </a:ext>
            </a:extLst>
          </p:cNvPr>
          <p:cNvSpPr txBox="1">
            <a:spLocks/>
          </p:cNvSpPr>
          <p:nvPr/>
        </p:nvSpPr>
        <p:spPr>
          <a:xfrm>
            <a:off x="2240715" y="361615"/>
            <a:ext cx="6472362" cy="1744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0788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01893"/>
            <a:r>
              <a:rPr lang="ru-RU" sz="1601" b="1" dirty="0" smtClean="0">
                <a:solidFill>
                  <a:schemeClr val="bg1"/>
                </a:solidFill>
                <a:latin typeface="Montserrat"/>
              </a:rPr>
              <a:t>РАЗВИТИЕ ПРОИЗВОДСТВЕННОЙ СИСТЕМЫ</a:t>
            </a:r>
            <a:endParaRPr lang="ru-RU" sz="1601" b="1" dirty="0">
              <a:solidFill>
                <a:schemeClr val="bg1"/>
              </a:solidFill>
              <a:latin typeface="Montserra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25660"/>
          <a:stretch/>
        </p:blipFill>
        <p:spPr>
          <a:xfrm>
            <a:off x="9487307" y="1784298"/>
            <a:ext cx="2943781" cy="282190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5814" y="4845154"/>
            <a:ext cx="3273818" cy="242489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/>
          <a:srcRect l="7820" t="4961" r="8353"/>
          <a:stretch/>
        </p:blipFill>
        <p:spPr>
          <a:xfrm>
            <a:off x="363602" y="4845154"/>
            <a:ext cx="4117144" cy="242489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602" y="1898929"/>
            <a:ext cx="3791930" cy="278517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/>
          <a:srcRect l="5276"/>
          <a:stretch/>
        </p:blipFill>
        <p:spPr>
          <a:xfrm>
            <a:off x="8344700" y="4845154"/>
            <a:ext cx="4086388" cy="23973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8"/>
          <a:srcRect l="3646"/>
          <a:stretch/>
        </p:blipFill>
        <p:spPr>
          <a:xfrm>
            <a:off x="4274428" y="2451235"/>
            <a:ext cx="4899669" cy="216507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63602" y="665608"/>
            <a:ext cx="126750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 </a:t>
            </a:r>
            <a:r>
              <a:rPr lang="ru-RU" dirty="0"/>
              <a:t>итогам оценки зрелости </a:t>
            </a:r>
            <a:r>
              <a:rPr lang="ru-RU" dirty="0" smtClean="0"/>
              <a:t>Производственной </a:t>
            </a:r>
            <a:r>
              <a:rPr lang="ru-RU" dirty="0"/>
              <a:t>системы </a:t>
            </a:r>
            <a:r>
              <a:rPr lang="ru-RU" dirty="0" smtClean="0"/>
              <a:t>проводится встреча в формате «Мирового кафе»,  в которой принимают участие все руководители компании (Топы и руководители уровня </a:t>
            </a:r>
            <a:r>
              <a:rPr lang="en-US" dirty="0" smtClean="0"/>
              <a:t>N-2)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 smtClean="0"/>
              <a:t>Цель встречи – сформировать основные мероприятия на будущий год, которые лягут в основу плана развития Производственной системы.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6253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C42E4F9-4E1C-4AD2-8228-362C5F34B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0677" y="7157192"/>
            <a:ext cx="814169" cy="402483"/>
          </a:xfrm>
        </p:spPr>
        <p:txBody>
          <a:bodyPr anchor="t"/>
          <a:lstStyle/>
          <a:p>
            <a:pPr algn="l"/>
            <a:fld id="{D27AC06A-BEEB-4D89-A4A8-D713B351D9C3}" type="slidenum">
              <a:rPr lang="ru-RU" smtClean="0">
                <a:solidFill>
                  <a:schemeClr val="bg1"/>
                </a:solidFill>
                <a:latin typeface="+mn-lt"/>
              </a:rPr>
              <a:pPr algn="l"/>
              <a:t>25</a:t>
            </a:fld>
            <a:endParaRPr lang="ru-RU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9394" name="Picture 2" descr="8A72559F-B52B-4378-A055-A844C3AF595E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195" y="1246204"/>
            <a:ext cx="3136552" cy="23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4D6E266C-03AD-4FE6-8C7B-3AA8BF115A55}"/>
              </a:ext>
            </a:extLst>
          </p:cNvPr>
          <p:cNvSpPr txBox="1">
            <a:spLocks/>
          </p:cNvSpPr>
          <p:nvPr/>
        </p:nvSpPr>
        <p:spPr>
          <a:xfrm>
            <a:off x="2083817" y="429348"/>
            <a:ext cx="8798672" cy="18025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0788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01893"/>
            <a:r>
              <a:rPr lang="ru-RU" sz="1601" b="1" dirty="0" smtClean="0">
                <a:solidFill>
                  <a:schemeClr val="bg1"/>
                </a:solidFill>
                <a:latin typeface="Montserrat"/>
              </a:rPr>
              <a:t>СТРАТЕГИЧЕСКИК СЕССИИ ОПЕРАЦИОННОЙ ЭФФЕКТИВНОСТИ</a:t>
            </a:r>
            <a:endParaRPr lang="ru-RU" sz="1601" b="1" dirty="0">
              <a:solidFill>
                <a:schemeClr val="bg1"/>
              </a:solidFill>
              <a:latin typeface="Montserrat"/>
            </a:endParaRPr>
          </a:p>
        </p:txBody>
      </p:sp>
      <p:pic>
        <p:nvPicPr>
          <p:cNvPr id="55300" name="Picture 4" descr="2F0487B1-D9CA-4F3E-B5B6-C96FF65BF682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1819" y="1250080"/>
            <a:ext cx="3131383" cy="234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5" descr="6245BBA3-4864-4A62-A8D9-283014834B45"/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34"/>
          <a:stretch/>
        </p:blipFill>
        <p:spPr bwMode="auto">
          <a:xfrm>
            <a:off x="8365288" y="794959"/>
            <a:ext cx="2166580" cy="1977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12800" y="1043233"/>
            <a:ext cx="4492978" cy="63151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0419" name="Picture 3" descr="64B8CD02-CC70-404A-9632-5909EAD95A0C"/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17"/>
          <a:stretch/>
        </p:blipFill>
        <p:spPr bwMode="auto">
          <a:xfrm>
            <a:off x="547761" y="924270"/>
            <a:ext cx="4758017" cy="304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3" descr="555F0271-7DBF-48DE-BE13-1362649598E1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61" y="4404352"/>
            <a:ext cx="4758017" cy="2860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631195" y="3970720"/>
            <a:ext cx="760200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Стратегические сессии проводятся для формирования целей и задач как минимум на ближайший год.</a:t>
            </a:r>
          </a:p>
          <a:p>
            <a:endParaRPr lang="ru-RU" dirty="0" smtClean="0"/>
          </a:p>
          <a:p>
            <a:r>
              <a:rPr lang="ru-RU" dirty="0" smtClean="0"/>
              <a:t>На встречах обсуждается текущее состояние бизнеса, внешние и внутренние факторы, влияющие на него.</a:t>
            </a:r>
          </a:p>
          <a:p>
            <a:r>
              <a:rPr lang="ru-RU" dirty="0" smtClean="0"/>
              <a:t>Команда формирует инициативы, которые помогут достигнуть поставленных целей, совместно обсуждает и принимает решение по их дальнейшей реализации.</a:t>
            </a:r>
          </a:p>
          <a:p>
            <a:r>
              <a:rPr lang="ru-RU" dirty="0" smtClean="0"/>
              <a:t>Итог сессии – составление плана.</a:t>
            </a:r>
          </a:p>
          <a:p>
            <a:endParaRPr lang="ru-RU" dirty="0" smtClean="0"/>
          </a:p>
          <a:p>
            <a:r>
              <a:rPr lang="ru-RU" dirty="0" smtClean="0"/>
              <a:t>Часто в ходе сессий используются деловые игры и различные упражнения по «разморозке» сознания.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608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4D6E266C-03AD-4FE6-8C7B-3AA8BF115A55}"/>
              </a:ext>
            </a:extLst>
          </p:cNvPr>
          <p:cNvSpPr txBox="1">
            <a:spLocks/>
          </p:cNvSpPr>
          <p:nvPr/>
        </p:nvSpPr>
        <p:spPr>
          <a:xfrm>
            <a:off x="2180557" y="395727"/>
            <a:ext cx="6472362" cy="1744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0788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01893"/>
            <a:r>
              <a:rPr lang="ru-RU" sz="1601" b="1" dirty="0" smtClean="0">
                <a:solidFill>
                  <a:schemeClr val="bg1"/>
                </a:solidFill>
                <a:latin typeface="Montserrat"/>
              </a:rPr>
              <a:t>ПЛАН</a:t>
            </a:r>
            <a:endParaRPr lang="ru-RU" sz="1601" b="1" dirty="0">
              <a:solidFill>
                <a:schemeClr val="bg1"/>
              </a:solidFill>
              <a:latin typeface="Montserrat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AC06A-BEEB-4D89-A4A8-D713B351D9C3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534997" y="2431816"/>
            <a:ext cx="728890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dirty="0"/>
              <a:t>Вводная часть</a:t>
            </a:r>
          </a:p>
          <a:p>
            <a:pPr marL="342900" indent="-342900">
              <a:buAutoNum type="arabicPeriod"/>
            </a:pPr>
            <a:r>
              <a:rPr lang="ru-RU" dirty="0"/>
              <a:t>Модель МАРКО</a:t>
            </a:r>
          </a:p>
          <a:p>
            <a:pPr marL="342900" indent="-342900">
              <a:buAutoNum type="arabicPeriod"/>
            </a:pPr>
            <a:r>
              <a:rPr lang="ru-RU" dirty="0"/>
              <a:t>Инструменты ПС в </a:t>
            </a:r>
            <a:r>
              <a:rPr lang="ru-RU" dirty="0" smtClean="0"/>
              <a:t>порту: Линейные обходы, </a:t>
            </a:r>
            <a:r>
              <a:rPr lang="ru-RU" dirty="0"/>
              <a:t>6С, </a:t>
            </a:r>
            <a:r>
              <a:rPr lang="ru-RU" dirty="0" smtClean="0"/>
              <a:t>идеи по улучшениям, визуальное управление (ДВУ), сессии по решению проблем (СРП)</a:t>
            </a:r>
            <a:endParaRPr lang="ru-RU" dirty="0"/>
          </a:p>
          <a:p>
            <a:pPr marL="342900" indent="-342900">
              <a:buAutoNum type="arabicPeriod"/>
            </a:pPr>
            <a:r>
              <a:rPr lang="ru-RU" dirty="0" smtClean="0"/>
              <a:t>Примеры </a:t>
            </a:r>
            <a:r>
              <a:rPr lang="ru-RU" dirty="0"/>
              <a:t>(ЭЭ от мероприятий, </a:t>
            </a:r>
            <a:r>
              <a:rPr lang="ru-RU" dirty="0" smtClean="0"/>
              <a:t>идеи по улучшениям)</a:t>
            </a:r>
            <a:endParaRPr lang="ru-RU" dirty="0"/>
          </a:p>
          <a:p>
            <a:pPr marL="342900" indent="-342900">
              <a:buAutoNum type="arabicPeriod"/>
            </a:pPr>
            <a:r>
              <a:rPr lang="ru-RU" dirty="0" smtClean="0"/>
              <a:t>Развитие ПС</a:t>
            </a:r>
          </a:p>
          <a:p>
            <a:pPr marL="342900" indent="-342900">
              <a:buAutoNum type="arabicPeriod"/>
            </a:pPr>
            <a:r>
              <a:rPr lang="ru-RU" dirty="0" smtClean="0"/>
              <a:t>Вопрос-ответ</a:t>
            </a:r>
            <a:endParaRPr lang="ru-RU" dirty="0"/>
          </a:p>
          <a:p>
            <a:pPr marL="342900" indent="-342900">
              <a:buAutoNum type="arabicPeriod"/>
            </a:pPr>
            <a:endParaRPr lang="ru-RU" dirty="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C6236DDE-7B7E-445D-B7F2-3D41FD234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169" y="2647959"/>
            <a:ext cx="4272197" cy="2056946"/>
          </a:xfr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anchor="t"/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План лекции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25910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06339" y="747820"/>
            <a:ext cx="5061120" cy="6716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AC06A-BEEB-4D89-A4A8-D713B351D9C3}" type="slidenum">
              <a:rPr lang="ru-RU" smtClean="0">
                <a:solidFill>
                  <a:schemeClr val="bg1"/>
                </a:solidFill>
              </a:rPr>
              <a:pPr/>
              <a:t>4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613240" y="6436049"/>
            <a:ext cx="17459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4 100 +</a:t>
            </a:r>
          </a:p>
          <a:p>
            <a:r>
              <a:rPr lang="ru-RU" dirty="0" smtClean="0"/>
              <a:t>сотрудников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6580896" y="6525484"/>
            <a:ext cx="21707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10,3 тыс. м</a:t>
            </a:r>
          </a:p>
          <a:p>
            <a:r>
              <a:rPr lang="ru-RU" dirty="0" smtClean="0"/>
              <a:t>длина причалов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580896" y="5650522"/>
            <a:ext cx="27366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750 тыс. м²</a:t>
            </a:r>
          </a:p>
          <a:p>
            <a:r>
              <a:rPr lang="ru-RU" dirty="0" smtClean="0"/>
              <a:t>складских площадей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613240" y="5598548"/>
            <a:ext cx="32191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53 + млн. т</a:t>
            </a:r>
          </a:p>
          <a:p>
            <a:r>
              <a:rPr lang="ru-RU" dirty="0"/>
              <a:t>п</a:t>
            </a:r>
            <a:r>
              <a:rPr lang="ru-RU" dirty="0" smtClean="0"/>
              <a:t>ропускная способность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/>
          <a:srcRect l="329" t="34252" r="75401" b="5025"/>
          <a:stretch/>
        </p:blipFill>
        <p:spPr>
          <a:xfrm>
            <a:off x="6438884" y="852936"/>
            <a:ext cx="6690094" cy="45945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1696" y="2141692"/>
            <a:ext cx="900664" cy="267813"/>
          </a:xfrm>
          <a:prstGeom prst="rect">
            <a:avLst/>
          </a:prstGeom>
        </p:spPr>
      </p:pic>
      <p:sp>
        <p:nvSpPr>
          <p:cNvPr id="7" name="AutoShape 4" descr="https://upk-terminal.ru/images/Union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6781" y="4233332"/>
            <a:ext cx="869186" cy="43459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6"/>
          <a:srcRect l="31267"/>
          <a:stretch/>
        </p:blipFill>
        <p:spPr>
          <a:xfrm>
            <a:off x="7798504" y="1975827"/>
            <a:ext cx="825438" cy="348445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1921067" y="169334"/>
            <a:ext cx="1377244" cy="5572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4274" name="Picture 2" descr="Picture background"/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4" t="25642" r="24288" b="25812"/>
          <a:stretch/>
        </p:blipFill>
        <p:spPr bwMode="auto">
          <a:xfrm>
            <a:off x="8828834" y="2736687"/>
            <a:ext cx="606388" cy="33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39026" y="837079"/>
            <a:ext cx="42253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СТИВИДОРНЫЕ И ЛОГИСТИЧЕСКИЕ УСЛУГИ В БАЛТИЙСКОМ И АЗОВО-ЧЕРНОМОРСКОМ БАССЕЙНАХ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870673" y="2074511"/>
            <a:ext cx="422536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Морской порт Санкт-Петербург</a:t>
            </a:r>
          </a:p>
          <a:p>
            <a:r>
              <a:rPr lang="ru-RU" sz="1400" dirty="0" smtClean="0">
                <a:solidFill>
                  <a:schemeClr val="bg1"/>
                </a:solidFill>
              </a:rPr>
              <a:t>Первый стивидорный оператор в Большом порту Санкт-Петербург.  Выполняет грузовые операции любого уровня сложности.</a:t>
            </a:r>
          </a:p>
          <a:p>
            <a:r>
              <a:rPr lang="ru-RU" sz="1400" dirty="0" smtClean="0">
                <a:solidFill>
                  <a:schemeClr val="bg1"/>
                </a:solidFill>
              </a:rPr>
              <a:t>Работает со всеми типами грузов, располагает наибольшим в БП СПб количеством причалов и развитой сетью путевого хозяйства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grayscl/>
          </a:blip>
          <a:srcRect l="27035" t="81211" r="70108" b="8973"/>
          <a:stretch/>
        </p:blipFill>
        <p:spPr>
          <a:xfrm>
            <a:off x="4619193" y="4288321"/>
            <a:ext cx="719619" cy="68106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05697" y="4989670"/>
            <a:ext cx="12410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FFD961"/>
                </a:solidFill>
              </a:rPr>
              <a:t>Металлолом</a:t>
            </a:r>
            <a:endParaRPr lang="ru-RU" sz="1200" b="1" dirty="0">
              <a:solidFill>
                <a:srgbClr val="FFD96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310256" y="6517442"/>
            <a:ext cx="1873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FFD961"/>
                </a:solidFill>
              </a:rPr>
              <a:t>Проектные </a:t>
            </a:r>
          </a:p>
          <a:p>
            <a:pPr algn="ctr"/>
            <a:r>
              <a:rPr lang="ru-RU" sz="1200" b="1" dirty="0" smtClean="0">
                <a:solidFill>
                  <a:srgbClr val="FFD961"/>
                </a:solidFill>
              </a:rPr>
              <a:t>и тяжеловесные  грузы</a:t>
            </a:r>
            <a:endParaRPr lang="ru-RU" sz="1200" b="1" dirty="0">
              <a:solidFill>
                <a:srgbClr val="FFD96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310256" y="5002701"/>
            <a:ext cx="1803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FFD961"/>
                </a:solidFill>
              </a:rPr>
              <a:t>Навалочные грузы</a:t>
            </a:r>
            <a:endParaRPr lang="ru-RU" sz="1200" b="1" dirty="0">
              <a:solidFill>
                <a:srgbClr val="FFD96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266307" y="4958719"/>
            <a:ext cx="1425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FFD961"/>
                </a:solidFill>
              </a:rPr>
              <a:t>Минеральные </a:t>
            </a:r>
          </a:p>
          <a:p>
            <a:pPr algn="ctr"/>
            <a:r>
              <a:rPr lang="ru-RU" sz="1200" b="1" dirty="0" smtClean="0">
                <a:solidFill>
                  <a:srgbClr val="FFD961"/>
                </a:solidFill>
              </a:rPr>
              <a:t>удобрения</a:t>
            </a:r>
            <a:endParaRPr lang="ru-RU" sz="1200" b="1" dirty="0">
              <a:solidFill>
                <a:srgbClr val="FFD96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148913" y="6523498"/>
            <a:ext cx="20493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FFD961"/>
                </a:solidFill>
              </a:rPr>
              <a:t>Цветные металлы</a:t>
            </a:r>
            <a:endParaRPr lang="ru-RU" sz="1200" b="1" dirty="0">
              <a:solidFill>
                <a:srgbClr val="FFD96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37627" y="6449719"/>
            <a:ext cx="16873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FFD961"/>
                </a:solidFill>
              </a:rPr>
              <a:t>Черные металлы</a:t>
            </a:r>
            <a:endParaRPr lang="ru-RU" sz="1200" b="1" dirty="0">
              <a:solidFill>
                <a:srgbClr val="FFD961"/>
              </a:solidFill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3">
            <a:grayscl/>
          </a:blip>
          <a:srcRect l="38028" t="80507" r="57978" b="9327"/>
          <a:stretch/>
        </p:blipFill>
        <p:spPr>
          <a:xfrm>
            <a:off x="2743974" y="5766643"/>
            <a:ext cx="1005841" cy="705398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3">
            <a:grayscl/>
          </a:blip>
          <a:srcRect l="32296" t="67272" r="63801" b="24656"/>
          <a:stretch/>
        </p:blipFill>
        <p:spPr>
          <a:xfrm>
            <a:off x="896392" y="5792005"/>
            <a:ext cx="982980" cy="56007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3">
            <a:grayscl/>
          </a:blip>
          <a:srcRect l="37928" t="68128" r="58319" b="24484"/>
          <a:stretch/>
        </p:blipFill>
        <p:spPr>
          <a:xfrm>
            <a:off x="4456154" y="5854689"/>
            <a:ext cx="1071992" cy="58136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6521" t="66584" r="69641" b="23942"/>
          <a:stretch/>
        </p:blipFill>
        <p:spPr>
          <a:xfrm>
            <a:off x="942954" y="4288321"/>
            <a:ext cx="966532" cy="657364"/>
          </a:xfrm>
          <a:prstGeom prst="rect">
            <a:avLst/>
          </a:prstGeom>
        </p:spPr>
      </p:pic>
      <p:sp>
        <p:nvSpPr>
          <p:cNvPr id="8" name="AutoShape 10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-7798" t="20371" r="-7986" b="22723"/>
          <a:stretch/>
        </p:blipFill>
        <p:spPr>
          <a:xfrm>
            <a:off x="2631497" y="4293357"/>
            <a:ext cx="1109056" cy="611700"/>
          </a:xfrm>
          <a:prstGeom prst="rect">
            <a:avLst/>
          </a:prstGeom>
        </p:spPr>
      </p:pic>
      <p:sp>
        <p:nvSpPr>
          <p:cNvPr id="12" name="AutoShape 12" descr="Picture backgroun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981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AC06A-BEEB-4D89-A4A8-D713B351D9C3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C6236DDE-7B7E-445D-B7F2-3D41FD234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610" y="2819589"/>
            <a:ext cx="3695838" cy="2056946"/>
          </a:xfr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anchor="t"/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Видение и Ценности группы ППК</a:t>
            </a:r>
            <a:endParaRPr lang="ru-RU" sz="28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1921067" y="169334"/>
            <a:ext cx="1377244" cy="5572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370162" y="827259"/>
            <a:ext cx="80696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Мы помогаем нашим клиентам расти, предоставляя </a:t>
            </a:r>
          </a:p>
          <a:p>
            <a:r>
              <a:rPr lang="ru-RU" b="1" dirty="0" smtClean="0"/>
              <a:t>современные логистические решения.</a:t>
            </a:r>
          </a:p>
          <a:p>
            <a:r>
              <a:rPr lang="ru-RU" b="1" dirty="0" smtClean="0"/>
              <a:t>Создаем основу для роста стоимости компании и развития </a:t>
            </a:r>
          </a:p>
          <a:p>
            <a:r>
              <a:rPr lang="ru-RU" b="1" dirty="0" smtClean="0"/>
              <a:t>ее сотрудников.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941315" y="2115156"/>
            <a:ext cx="50610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ЦЕННОСТИ ГРУППЫ ППК</a:t>
            </a:r>
            <a:endParaRPr lang="ru-RU" sz="2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24" name="Группа 23"/>
          <p:cNvGrpSpPr/>
          <p:nvPr/>
        </p:nvGrpSpPr>
        <p:grpSpPr>
          <a:xfrm>
            <a:off x="5875020" y="2880338"/>
            <a:ext cx="7149348" cy="4487191"/>
            <a:chOff x="5875020" y="2880338"/>
            <a:chExt cx="7149348" cy="4487191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806" t="22777"/>
            <a:stretch/>
          </p:blipFill>
          <p:spPr>
            <a:xfrm>
              <a:off x="5875020" y="2880338"/>
              <a:ext cx="7149348" cy="4487191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079383" y="3674937"/>
              <a:ext cx="17347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b="1" dirty="0" smtClean="0">
                  <a:solidFill>
                    <a:srgbClr val="C09200"/>
                  </a:solidFill>
                </a:rPr>
                <a:t>Безопасность</a:t>
              </a:r>
              <a:endParaRPr lang="ru-RU" sz="1600" b="1" dirty="0">
                <a:solidFill>
                  <a:srgbClr val="C092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170519" y="3494119"/>
              <a:ext cx="24400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600" b="1" dirty="0" smtClean="0">
                  <a:solidFill>
                    <a:srgbClr val="C09200"/>
                  </a:solidFill>
                </a:rPr>
                <a:t>Клиенто-</a:t>
              </a:r>
            </a:p>
            <a:p>
              <a:pPr algn="ctr"/>
              <a:r>
                <a:rPr lang="ru-RU" sz="1600" b="1" dirty="0" smtClean="0">
                  <a:solidFill>
                    <a:srgbClr val="C09200"/>
                  </a:solidFill>
                </a:rPr>
                <a:t>ориентированность</a:t>
              </a:r>
              <a:endParaRPr lang="ru-RU" sz="1600" b="1" dirty="0">
                <a:solidFill>
                  <a:srgbClr val="C092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1152972" y="6420613"/>
              <a:ext cx="16551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solidFill>
                    <a:srgbClr val="C09200"/>
                  </a:solidFill>
                </a:rPr>
                <a:t>Надежность</a:t>
              </a:r>
              <a:endParaRPr lang="ru-RU" sz="1600" b="1" dirty="0">
                <a:solidFill>
                  <a:srgbClr val="C092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142661" y="5114132"/>
              <a:ext cx="15504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solidFill>
                    <a:srgbClr val="C09200"/>
                  </a:solidFill>
                </a:rPr>
                <a:t>Открытость</a:t>
              </a:r>
              <a:endParaRPr lang="ru-RU" sz="1600" b="1" dirty="0">
                <a:solidFill>
                  <a:srgbClr val="C092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9573607" y="5082212"/>
              <a:ext cx="151267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solidFill>
                    <a:srgbClr val="C09200"/>
                  </a:solidFill>
                </a:rPr>
                <a:t>Лидерство</a:t>
              </a:r>
              <a:endParaRPr lang="ru-RU" sz="1600" b="1" dirty="0">
                <a:solidFill>
                  <a:srgbClr val="C092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998776" y="4949077"/>
              <a:ext cx="184458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 smtClean="0">
                  <a:solidFill>
                    <a:srgbClr val="C09200"/>
                  </a:solidFill>
                </a:rPr>
                <a:t>Партнерские</a:t>
              </a:r>
            </a:p>
            <a:p>
              <a:pPr algn="ctr"/>
              <a:r>
                <a:rPr lang="ru-RU" sz="1600" b="1" dirty="0" smtClean="0">
                  <a:solidFill>
                    <a:srgbClr val="C09200"/>
                  </a:solidFill>
                </a:rPr>
                <a:t> отношения</a:t>
              </a:r>
              <a:endParaRPr lang="ru-RU" sz="1600" b="1" dirty="0">
                <a:solidFill>
                  <a:srgbClr val="C0920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079383" y="6305436"/>
              <a:ext cx="17238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 smtClean="0">
                  <a:solidFill>
                    <a:srgbClr val="C09200"/>
                  </a:solidFill>
                </a:rPr>
                <a:t>Работа</a:t>
              </a:r>
            </a:p>
            <a:p>
              <a:pPr algn="ctr"/>
              <a:r>
                <a:rPr lang="ru-RU" sz="1600" b="1" dirty="0" smtClean="0">
                  <a:solidFill>
                    <a:srgbClr val="C09200"/>
                  </a:solidFill>
                </a:rPr>
                <a:t> в команде</a:t>
              </a:r>
              <a:endParaRPr lang="ru-RU" sz="1600" b="1" dirty="0">
                <a:solidFill>
                  <a:srgbClr val="C092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1318737" y="3674937"/>
              <a:ext cx="16551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solidFill>
                    <a:srgbClr val="C09200"/>
                  </a:solidFill>
                </a:rPr>
                <a:t>Уважение</a:t>
              </a:r>
              <a:endParaRPr lang="ru-RU" sz="1600" b="1" dirty="0">
                <a:solidFill>
                  <a:srgbClr val="C09200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876163" y="4959102"/>
              <a:ext cx="15144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 smtClean="0">
                  <a:solidFill>
                    <a:srgbClr val="C09200"/>
                  </a:solidFill>
                </a:rPr>
                <a:t>Устойчивое</a:t>
              </a:r>
            </a:p>
            <a:p>
              <a:pPr algn="ctr"/>
              <a:r>
                <a:rPr lang="ru-RU" sz="1600" b="1" dirty="0" smtClean="0">
                  <a:solidFill>
                    <a:srgbClr val="C09200"/>
                  </a:solidFill>
                </a:rPr>
                <a:t> развитие</a:t>
              </a:r>
              <a:endParaRPr lang="ru-RU" sz="1600" b="1" dirty="0">
                <a:solidFill>
                  <a:srgbClr val="C09200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119093" y="6312693"/>
              <a:ext cx="25717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 smtClean="0">
                  <a:solidFill>
                    <a:srgbClr val="C09200"/>
                  </a:solidFill>
                </a:rPr>
                <a:t>Социальная </a:t>
              </a:r>
            </a:p>
            <a:p>
              <a:pPr algn="ctr"/>
              <a:r>
                <a:rPr lang="ru-RU" sz="1600" b="1" dirty="0" smtClean="0">
                  <a:solidFill>
                    <a:srgbClr val="C09200"/>
                  </a:solidFill>
                </a:rPr>
                <a:t>ориентированность</a:t>
              </a:r>
              <a:endParaRPr lang="ru-RU" sz="1600" b="1" dirty="0">
                <a:solidFill>
                  <a:srgbClr val="C092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317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AC06A-BEEB-4D89-A4A8-D713B351D9C3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1921067" y="169334"/>
            <a:ext cx="1377244" cy="5572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814169" y="959557"/>
            <a:ext cx="4555991" cy="5950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504649" y="1083734"/>
            <a:ext cx="124324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Производственная </a:t>
            </a:r>
            <a:r>
              <a:rPr lang="ru-RU" b="1" dirty="0" smtClean="0"/>
              <a:t>система (ПС) </a:t>
            </a:r>
            <a:r>
              <a:rPr lang="ru-RU" dirty="0"/>
              <a:t>– это комплекс инструментов и методов работы, направленных на достижение стратегических целей компании через вовлечение персонала всех уровней в культуру эффективности, оптимизацию производственных и функциональных процессов, реализацию системы непрерывного совершенствования.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594080" y="2765356"/>
            <a:ext cx="6128498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Основные </a:t>
            </a:r>
            <a:r>
              <a:rPr lang="ru-RU" sz="2800" b="1" dirty="0"/>
              <a:t>принципы </a:t>
            </a:r>
            <a:r>
              <a:rPr lang="ru-RU" sz="2800" b="1" dirty="0" smtClean="0"/>
              <a:t>:</a:t>
            </a:r>
            <a:endParaRPr lang="ru-RU" sz="2800" b="1" dirty="0"/>
          </a:p>
          <a:p>
            <a:endParaRPr lang="ru-RU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/>
              <a:t>Определение ценности </a:t>
            </a:r>
            <a:r>
              <a:rPr lang="ru-RU" dirty="0" smtClean="0"/>
              <a:t>продукта/услуги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/>
              <a:t>Оптимизация </a:t>
            </a:r>
            <a:r>
              <a:rPr lang="ru-RU" dirty="0"/>
              <a:t>процессов для устранения потерь </a:t>
            </a:r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/>
              <a:t>Создание </a:t>
            </a:r>
            <a:r>
              <a:rPr lang="ru-RU" dirty="0"/>
              <a:t>непрерывного процесса </a:t>
            </a:r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/>
              <a:t>Привлечение сотрудников.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/>
              <a:t>Стремление </a:t>
            </a:r>
            <a:r>
              <a:rPr lang="ru-RU" dirty="0"/>
              <a:t>к </a:t>
            </a:r>
            <a:r>
              <a:rPr lang="ru-RU" dirty="0" smtClean="0"/>
              <a:t>совершенству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649" y="3209730"/>
            <a:ext cx="5581165" cy="3329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24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AC06A-BEEB-4D89-A4A8-D713B351D9C3}" type="slidenum">
              <a:rPr lang="ru-RU" smtClean="0">
                <a:solidFill>
                  <a:schemeClr val="bg1"/>
                </a:solidFill>
              </a:rPr>
              <a:pPr/>
              <a:t>7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Заголовок 2">
            <a:extLst>
              <a:ext uri="{FF2B5EF4-FFF2-40B4-BE49-F238E27FC236}">
                <a16:creationId xmlns:a16="http://schemas.microsoft.com/office/drawing/2014/main" id="{4D6E266C-03AD-4FE6-8C7B-3AA8BF115A55}"/>
              </a:ext>
            </a:extLst>
          </p:cNvPr>
          <p:cNvSpPr txBox="1">
            <a:spLocks/>
          </p:cNvSpPr>
          <p:nvPr/>
        </p:nvSpPr>
        <p:spPr>
          <a:xfrm>
            <a:off x="2090246" y="427567"/>
            <a:ext cx="6472362" cy="1744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0788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01893"/>
            <a:endParaRPr lang="ru-RU" sz="1601" b="1" dirty="0">
              <a:solidFill>
                <a:schemeClr val="bg1"/>
              </a:solidFill>
              <a:latin typeface="Montserrat"/>
            </a:endParaRPr>
          </a:p>
        </p:txBody>
      </p:sp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4D6E266C-03AD-4FE6-8C7B-3AA8BF115A55}"/>
              </a:ext>
            </a:extLst>
          </p:cNvPr>
          <p:cNvSpPr txBox="1">
            <a:spLocks/>
          </p:cNvSpPr>
          <p:nvPr/>
        </p:nvSpPr>
        <p:spPr>
          <a:xfrm>
            <a:off x="2180557" y="395727"/>
            <a:ext cx="6472362" cy="1744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0788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01893"/>
            <a:endParaRPr lang="ru-RU" sz="1601" b="1" dirty="0">
              <a:solidFill>
                <a:schemeClr val="bg1"/>
              </a:solidFill>
              <a:latin typeface="Montserrat"/>
            </a:endParaRPr>
          </a:p>
        </p:txBody>
      </p:sp>
      <p:sp>
        <p:nvSpPr>
          <p:cNvPr id="8" name="Заголовок 2">
            <a:extLst>
              <a:ext uri="{FF2B5EF4-FFF2-40B4-BE49-F238E27FC236}">
                <a16:creationId xmlns:a16="http://schemas.microsoft.com/office/drawing/2014/main" id="{4D6E266C-03AD-4FE6-8C7B-3AA8BF115A55}"/>
              </a:ext>
            </a:extLst>
          </p:cNvPr>
          <p:cNvSpPr txBox="1">
            <a:spLocks/>
          </p:cNvSpPr>
          <p:nvPr/>
        </p:nvSpPr>
        <p:spPr>
          <a:xfrm>
            <a:off x="2090246" y="411647"/>
            <a:ext cx="6472362" cy="1744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0788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01893"/>
            <a:r>
              <a:rPr lang="ru-RU" sz="1601" b="1" dirty="0" smtClean="0">
                <a:solidFill>
                  <a:schemeClr val="bg1"/>
                </a:solidFill>
                <a:latin typeface="Montserrat"/>
              </a:rPr>
              <a:t>МОДЕЛЬ МАРКО</a:t>
            </a:r>
            <a:endParaRPr lang="ru-RU" sz="1601" b="1" dirty="0">
              <a:solidFill>
                <a:schemeClr val="bg1"/>
              </a:solidFill>
              <a:latin typeface="Montserra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17231" y="943455"/>
            <a:ext cx="5012267" cy="64615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606509" y="775546"/>
            <a:ext cx="3115733" cy="3739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Видение/Стратеги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606508" y="1286667"/>
            <a:ext cx="3115733" cy="368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Цели, КПЭ</a:t>
            </a:r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606508" y="1791353"/>
            <a:ext cx="3115733" cy="3808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Визуальное управление</a:t>
            </a:r>
            <a:endParaRPr lang="ru-RU" sz="1600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606508" y="2366645"/>
            <a:ext cx="3115733" cy="3808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Линейные обходы</a:t>
            </a:r>
            <a:endParaRPr lang="ru-RU" sz="1600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559176" y="2903078"/>
            <a:ext cx="3115733" cy="3808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Стандарты</a:t>
            </a:r>
            <a:endParaRPr lang="ru-RU" sz="1600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49542" y="3739304"/>
            <a:ext cx="2681407" cy="9523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Инструменты решения проблем</a:t>
            </a:r>
            <a:endParaRPr lang="ru-RU" sz="1600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814169" y="5283527"/>
            <a:ext cx="2635683" cy="9523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Инструменты стандартизации процесса</a:t>
            </a:r>
            <a:endParaRPr lang="ru-RU" sz="1600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735720" y="6744847"/>
            <a:ext cx="3320219" cy="5574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Делегирование</a:t>
            </a:r>
            <a:endParaRPr lang="ru-RU" sz="16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3174976" y="5481860"/>
            <a:ext cx="2733823" cy="55571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СОП, УНоЛ, чек-лист, 6С</a:t>
            </a:r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3228622" y="4021439"/>
            <a:ext cx="2680178" cy="55571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СРП, А3, ДРП, СПП</a:t>
            </a:r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7546607" y="1784079"/>
            <a:ext cx="1883833" cy="40626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ДВУ, ТОП3</a:t>
            </a:r>
            <a:endParaRPr lang="ru-RU" sz="140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7559105" y="2308199"/>
            <a:ext cx="1871335" cy="473773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Беседы по эффективности</a:t>
            </a:r>
            <a:endParaRPr lang="ru-RU" sz="140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6378222" y="3595248"/>
            <a:ext cx="5966177" cy="3054735"/>
          </a:xfrm>
          <a:prstGeom prst="rect">
            <a:avLst/>
          </a:prstGeom>
          <a:noFill/>
          <a:ln w="22225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</a:t>
            </a:r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15804" y="3587366"/>
            <a:ext cx="5948570" cy="3054735"/>
          </a:xfrm>
          <a:prstGeom prst="rect">
            <a:avLst/>
          </a:prstGeom>
          <a:noFill/>
          <a:ln w="22225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</a:t>
            </a:r>
            <a:endParaRPr lang="ru-RU" dirty="0"/>
          </a:p>
        </p:txBody>
      </p:sp>
      <p:sp>
        <p:nvSpPr>
          <p:cNvPr id="31" name="TextBox 30"/>
          <p:cNvSpPr txBox="1"/>
          <p:nvPr/>
        </p:nvSpPr>
        <p:spPr>
          <a:xfrm>
            <a:off x="9878805" y="3228828"/>
            <a:ext cx="2592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Эффективные люди</a:t>
            </a:r>
            <a:endParaRPr lang="ru-RU" dirty="0"/>
          </a:p>
        </p:txBody>
      </p:sp>
      <p:sp>
        <p:nvSpPr>
          <p:cNvPr id="33" name="TextBox 32"/>
          <p:cNvSpPr txBox="1"/>
          <p:nvPr/>
        </p:nvSpPr>
        <p:spPr>
          <a:xfrm>
            <a:off x="235863" y="3198066"/>
            <a:ext cx="3139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Эффективные процессы</a:t>
            </a:r>
            <a:endParaRPr lang="ru-RU" dirty="0"/>
          </a:p>
        </p:txBody>
      </p:sp>
      <p:cxnSp>
        <p:nvCxnSpPr>
          <p:cNvPr id="35" name="Соединительная линия уступом 34"/>
          <p:cNvCxnSpPr/>
          <p:nvPr/>
        </p:nvCxnSpPr>
        <p:spPr>
          <a:xfrm rot="10800000" flipV="1">
            <a:off x="3530611" y="3056390"/>
            <a:ext cx="1043437" cy="404805"/>
          </a:xfrm>
          <a:prstGeom prst="bentConnector3">
            <a:avLst>
              <a:gd name="adj1" fmla="val 98809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Соединительная линия уступом 36"/>
          <p:cNvCxnSpPr/>
          <p:nvPr/>
        </p:nvCxnSpPr>
        <p:spPr>
          <a:xfrm>
            <a:off x="7691772" y="3071305"/>
            <a:ext cx="1032919" cy="347933"/>
          </a:xfrm>
          <a:prstGeom prst="bentConnector3">
            <a:avLst>
              <a:gd name="adj1" fmla="val 100426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3573773" y="3103364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НЕТ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098030" y="3115867"/>
            <a:ext cx="56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ДА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7546607" y="4433072"/>
            <a:ext cx="2332198" cy="55571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Наставничество</a:t>
            </a:r>
            <a:endParaRPr lang="ru-RU" dirty="0"/>
          </a:p>
        </p:txBody>
      </p:sp>
      <p:sp>
        <p:nvSpPr>
          <p:cNvPr id="57" name="Прямоугольник 56"/>
          <p:cNvSpPr/>
          <p:nvPr/>
        </p:nvSpPr>
        <p:spPr>
          <a:xfrm>
            <a:off x="6528042" y="3699828"/>
            <a:ext cx="2330604" cy="55571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Обратная связь</a:t>
            </a:r>
            <a:endParaRPr lang="ru-RU" dirty="0"/>
          </a:p>
        </p:txBody>
      </p:sp>
      <p:sp>
        <p:nvSpPr>
          <p:cNvPr id="58" name="Прямоугольник 57"/>
          <p:cNvSpPr/>
          <p:nvPr/>
        </p:nvSpPr>
        <p:spPr>
          <a:xfrm>
            <a:off x="9800810" y="5917013"/>
            <a:ext cx="2330604" cy="55571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Сложные беседы</a:t>
            </a:r>
            <a:endParaRPr lang="ru-RU" dirty="0"/>
          </a:p>
        </p:txBody>
      </p:sp>
      <p:sp>
        <p:nvSpPr>
          <p:cNvPr id="59" name="Прямоугольник 58"/>
          <p:cNvSpPr/>
          <p:nvPr/>
        </p:nvSpPr>
        <p:spPr>
          <a:xfrm>
            <a:off x="8911884" y="5204002"/>
            <a:ext cx="2330604" cy="55571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Вдохновляющее лидерство</a:t>
            </a:r>
            <a:endParaRPr lang="ru-RU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11921067" y="169334"/>
            <a:ext cx="1377244" cy="5572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Овал 1"/>
          <p:cNvSpPr/>
          <p:nvPr/>
        </p:nvSpPr>
        <p:spPr>
          <a:xfrm>
            <a:off x="7868475" y="1647024"/>
            <a:ext cx="663996" cy="6702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4198576" y="5633122"/>
            <a:ext cx="663996" cy="6702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5084740" y="2217824"/>
            <a:ext cx="2354638" cy="6702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/>
          <p:cNvSpPr/>
          <p:nvPr/>
        </p:nvSpPr>
        <p:spPr>
          <a:xfrm>
            <a:off x="5093289" y="3964174"/>
            <a:ext cx="663996" cy="6702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/>
          <p:cNvSpPr/>
          <p:nvPr/>
        </p:nvSpPr>
        <p:spPr>
          <a:xfrm>
            <a:off x="3393509" y="3982237"/>
            <a:ext cx="663996" cy="6702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990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236DDE-7B7E-445D-B7F2-3D41FD234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169" y="2685526"/>
            <a:ext cx="4312467" cy="2056946"/>
          </a:xfr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anchor="t"/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Регулярные Линейные обходы (ЛО) руководителей</a:t>
            </a:r>
            <a:endParaRPr lang="ru-RU" sz="2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AC06A-BEEB-4D89-A4A8-D713B351D9C3}" type="slidenum">
              <a:rPr lang="ru-RU" smtClean="0">
                <a:solidFill>
                  <a:schemeClr val="bg1"/>
                </a:solidFill>
              </a:rPr>
              <a:pPr/>
              <a:t>8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921067" y="169334"/>
            <a:ext cx="1377244" cy="5572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0546" y="792384"/>
            <a:ext cx="8089229" cy="4550192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5226368" y="6113699"/>
            <a:ext cx="1569544" cy="920733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На эффективности</a:t>
            </a:r>
            <a:endParaRPr lang="ru-RU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7973697" y="5251127"/>
            <a:ext cx="2853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ОСНОВНЫЕ ФОКУСЫ</a:t>
            </a:r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846324" y="6120109"/>
            <a:ext cx="1569544" cy="920733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На улучшениях</a:t>
            </a:r>
            <a:endParaRPr lang="ru-RU" sz="1400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505790" y="6113699"/>
            <a:ext cx="1569544" cy="920733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На персонале</a:t>
            </a:r>
            <a:endParaRPr lang="ru-RU" sz="1400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0125746" y="6113698"/>
            <a:ext cx="1569544" cy="920733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На безопасности</a:t>
            </a:r>
            <a:endParaRPr lang="ru-RU" sz="1400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1745702" y="6113698"/>
            <a:ext cx="1659466" cy="920733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На </a:t>
            </a:r>
          </a:p>
          <a:p>
            <a:pPr algn="ctr"/>
            <a:r>
              <a:rPr lang="ru-RU" sz="1400" dirty="0" smtClean="0"/>
              <a:t>состоянии оборудования</a:t>
            </a:r>
            <a:endParaRPr lang="ru-RU" sz="1400" dirty="0"/>
          </a:p>
        </p:txBody>
      </p:sp>
      <p:cxnSp>
        <p:nvCxnSpPr>
          <p:cNvPr id="13" name="Прямая со стрелкой 12"/>
          <p:cNvCxnSpPr/>
          <p:nvPr/>
        </p:nvCxnSpPr>
        <p:spPr>
          <a:xfrm flipH="1">
            <a:off x="6240918" y="5503548"/>
            <a:ext cx="1390178" cy="4586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7500546" y="5670456"/>
            <a:ext cx="834831" cy="3557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endCxn id="9" idx="0"/>
          </p:cNvCxnSpPr>
          <p:nvPr/>
        </p:nvCxnSpPr>
        <p:spPr>
          <a:xfrm flipH="1">
            <a:off x="9290562" y="5636092"/>
            <a:ext cx="27932" cy="4776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10266793" y="5670456"/>
            <a:ext cx="677240" cy="3541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11138806" y="5569967"/>
            <a:ext cx="1287483" cy="3365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4984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236DDE-7B7E-445D-B7F2-3D41FD234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169" y="2662949"/>
            <a:ext cx="4312467" cy="2056946"/>
          </a:xfr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anchor="t"/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Визуальное управление </a:t>
            </a:r>
            <a:br>
              <a:rPr lang="ru-RU" sz="2400" dirty="0" smtClean="0"/>
            </a:br>
            <a:r>
              <a:rPr lang="ru-RU" sz="2400" dirty="0" smtClean="0"/>
              <a:t>(ДВУ)</a:t>
            </a:r>
            <a:endParaRPr lang="ru-RU" sz="2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AC06A-BEEB-4D89-A4A8-D713B351D9C3}" type="slidenum">
              <a:rPr lang="ru-RU" smtClean="0">
                <a:solidFill>
                  <a:schemeClr val="bg1"/>
                </a:solidFill>
              </a:rPr>
              <a:pPr/>
              <a:t>9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3457" y="1885245"/>
            <a:ext cx="7585755" cy="424017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09442" y="211281"/>
            <a:ext cx="1383912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63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8224&quot;&gt;&lt;version val=&quot;35480&quot;/&gt;&lt;CPresentation id=&quot;1&quot;&gt;&lt;m_precDefaultNumber&gt;&lt;m_bNumberIsYear val=&quot;1&quot;/&gt;&lt;m_chMinusSymbol&gt;-&lt;/m_chMinusSymbol&gt;&lt;m_chDecimalSymbol17909&gt;,&lt;/m_chDecimalSymbol17909&gt;&lt;m_nGroupingDigits17909 val=&quot;3&quot;/&gt;&lt;m_chGroupingSymbol17909&gt; 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0&quot;/&gt;&lt;m_chDecimalSymbol17909&gt;,&lt;/m_chDecimalSymbol17909&gt;&lt;m_nGroupingDigits17909 val=&quot;3&quot;/&gt;&lt;m_chGroupingSymbol17909&gt; 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d.%m.%Y&lt;/m_strFormatTime&gt;&lt;m_yearfmt&gt;&lt;begin val=&quot;0&quot;/&gt;&lt;end val=&quot;0&quot;/&gt;&lt;/m_yearfmt&gt;&lt;/m_precDefaultDate&gt;&lt;m_precDefaultDay&gt;&lt;m_yearfmt&gt;&lt;begin val=&quot;0&quot;/&gt;&lt;end val=&quot;4&quot;/&gt;&lt;/m_yearfmt&gt;&lt;/m_precDefaultDay&gt;&lt;m_precDefaultWeek&gt;&lt;m_yearfmt&gt;&lt;begin val=&quot;0&quot;/&gt;&lt;end val=&quot;4&quot;/&gt;&lt;/m_yearfmt&gt;&lt;/m_precDefaultWeek&gt;&lt;m_precDefaultMonth&gt;&lt;m_yearfmt&gt;&lt;begin val=&quot;0&quot;/&gt;&lt;end val=&quot;4&quot;/&gt;&lt;/m_yearfmt&gt;&lt;/m_precDefaultMonth&gt;&lt;m_precDefaultQuarter&gt;&lt;m_yearfmt&gt;&lt;begin val=&quot;0&quot;/&gt;&lt;end val=&quot;4&quot;/&gt;&lt;/m_yearfmt&gt;&lt;/m_precDefaultQuarter&gt;&lt;m_precDefaultYear&gt;&lt;m_yearfmt&gt;&lt;begin val=&quot;0&quot;/&gt;&lt;end val=&quot;4&quot;/&gt;&lt;/m_yearfmt&gt;&lt;/m_precDefaultYear&gt;&lt;m_precDefaultFYDay&gt;&lt;m_yearfmt&gt;&lt;begin val=&quot;0&quot;/&gt;&lt;end val=&quot;4&quot;/&gt;&lt;/m_yearfmt&gt;&lt;/m_precDefaultFYDay&gt;&lt;m_precDefaultFYWeek&gt;&lt;m_yearfmt&gt;&lt;begin val=&quot;0&quot;/&gt;&lt;end val=&quot;4&quot;/&gt;&lt;/m_yearfmt&gt;&lt;/m_precDefaultFYWeek&gt;&lt;m_precDefaultFYMonth&gt;&lt;m_yearfmt&gt;&lt;begin val=&quot;0&quot;/&gt;&lt;end val=&quot;4&quot;/&gt;&lt;/m_yearfmt&gt;&lt;/m_precDefaultFYMonth&gt;&lt;m_precDefaultFYQuarter&gt;&lt;m_yearfmt&gt;&lt;begin val=&quot;0&quot;/&gt;&lt;end val=&quot;4&quot;/&gt;&lt;/m_yearfmt&gt;&lt;/m_precDefaultFYQuarter&gt;&lt;m_precDefaultFYYear&gt;&lt;m_yearfmt&gt;&lt;begin val=&quot;0&quot;/&gt;&lt;end val=&quot;4&quot;/&gt;&lt;/m_yearfmt&gt;&lt;/m_precDefaultFYYear&gt;&lt;m_mruColor&gt;&lt;m_vecMRU length=&quot;2&quot;&gt;&lt;elem m_fUsage=&quot;6.09218470722061145040E+00&quot;&gt;&lt;m_msothmcolidx val=&quot;0&quot;/&gt;&lt;m_rgb r=&quot;00&quot; g=&quot;7D&quot; b=&quot;C5&quot;/&gt;&lt;/elem&gt;&lt;elem m_fUsage=&quot;1.84890397183290033922E+00&quot;&gt;&lt;m_msothmcolidx val=&quot;0&quot;/&gt;&lt;m_rgb r=&quot;A7&quot; g=&quot;A9&quot; b=&quot;AC&quot;/&gt;&lt;/elem&gt;&lt;/m_vecMRU&gt;&lt;/m_mruColor&gt;&lt;m_eweekdayFirstOfWeek val=&quot;2&quot;/&gt;&lt;m_eweekdayFirstOfWorkweek val=&quot;2&quot;/&gt;&lt;m_eweekdayFirstOfWeekend val=&quot;7&quot;/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0yeTZuydkevI4ESw9IwdQ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4RbpcxCZU2slUKRidNpoQ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_Kdslril0a8ECgoZK8ld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B.cmo.ZwUKhLmFmd55cs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JGryB6vCUGqCjw8OlEdqw"/>
</p:tagLst>
</file>

<file path=ppt/theme/theme1.xml><?xml version="1.0" encoding="utf-8"?>
<a:theme xmlns:a="http://schemas.openxmlformats.org/drawingml/2006/main" name="Тема Office">
  <a:themeElements>
    <a:clrScheme name="Другая 1">
      <a:dk1>
        <a:srgbClr val="1C3A6A"/>
      </a:dk1>
      <a:lt1>
        <a:sysClr val="window" lastClr="FFFFFF"/>
      </a:lt1>
      <a:dk2>
        <a:srgbClr val="231F20"/>
      </a:dk2>
      <a:lt2>
        <a:srgbClr val="E7E6E6"/>
      </a:lt2>
      <a:accent1>
        <a:srgbClr val="1C3A6A"/>
      </a:accent1>
      <a:accent2>
        <a:srgbClr val="DDDFF5"/>
      </a:accent2>
      <a:accent3>
        <a:srgbClr val="5C73F4"/>
      </a:accent3>
      <a:accent4>
        <a:srgbClr val="B1B6E9"/>
      </a:accent4>
      <a:accent5>
        <a:srgbClr val="DDDFF5"/>
      </a:accent5>
      <a:accent6>
        <a:srgbClr val="1C3A6A"/>
      </a:accent6>
      <a:hlink>
        <a:srgbClr val="1C3A6A"/>
      </a:hlink>
      <a:folHlink>
        <a:srgbClr val="5C73F4"/>
      </a:folHlink>
    </a:clrScheme>
    <a:fontScheme name="Другая 1">
      <a:majorFont>
        <a:latin typeface="Montserrat SemiBold"/>
        <a:ea typeface=""/>
        <a:cs typeface=""/>
      </a:majorFont>
      <a:minorFont>
        <a:latin typeface="Montserrat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1" id="{9FC0D22E-580A-4A96-8B5E-74684C6A1F36}" vid="{CFA0D6A7-2BB8-462C-BB2F-ED7D3658EBB3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5CC7BE9089FC54499517868D672922D1" ma:contentTypeVersion="0" ma:contentTypeDescription="Создание документа." ma:contentTypeScope="" ma:versionID="06412cedb860be7b6941e10286703250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5cef9e1b8682d4f139ad7790e8e6172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97A29A5-8915-40E0-ADF8-194BF1EC677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1F0440C-A95A-4A1E-9257-2464D4D574E0}">
  <ds:schemaRefs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elements/1.1/"/>
    <ds:schemaRef ds:uri="http://www.w3.org/XML/1998/namespace"/>
    <ds:schemaRef ds:uri="http://purl.org/dc/terms/"/>
    <ds:schemaRef ds:uri="http://schemas.microsoft.com/office/infopath/2007/PartnerControl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946FBA19-C763-4CA7-8E2E-77B9489B507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46129</TotalTime>
  <Words>2096</Words>
  <Application>Microsoft Office PowerPoint</Application>
  <PresentationFormat>Произвольный</PresentationFormat>
  <Paragraphs>327</Paragraphs>
  <Slides>25</Slides>
  <Notes>24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5" baseType="lpstr">
      <vt:lpstr>Calibri</vt:lpstr>
      <vt:lpstr>Montserrat Medium</vt:lpstr>
      <vt:lpstr>Montserrat SemiBold</vt:lpstr>
      <vt:lpstr>Symbol</vt:lpstr>
      <vt:lpstr>Montserrat</vt:lpstr>
      <vt:lpstr>Arial</vt:lpstr>
      <vt:lpstr>Times New Roman</vt:lpstr>
      <vt:lpstr>Wingdings</vt:lpstr>
      <vt:lpstr>Тема Office</vt:lpstr>
      <vt:lpstr>Слайд think-cell</vt:lpstr>
      <vt:lpstr>Презентация PowerPoint</vt:lpstr>
      <vt:lpstr> РАЗДЕЛ ПРОМЫШЛЕННОЙ БЕЗОПАСНОСТИ И ОХРАНЫ ТРУДА</vt:lpstr>
      <vt:lpstr> План лекции</vt:lpstr>
      <vt:lpstr>Презентация PowerPoint</vt:lpstr>
      <vt:lpstr> Видение и Ценности группы ППК</vt:lpstr>
      <vt:lpstr>Презентация PowerPoint</vt:lpstr>
      <vt:lpstr>Презентация PowerPoint</vt:lpstr>
      <vt:lpstr>  Регулярные Линейные обходы (ЛО) руководителей</vt:lpstr>
      <vt:lpstr> Визуальное управление  (ДВУ)</vt:lpstr>
      <vt:lpstr>Презентация PowerPoint</vt:lpstr>
      <vt:lpstr>  Система 6С</vt:lpstr>
      <vt:lpstr>Презентация PowerPoint</vt:lpstr>
      <vt:lpstr>Презентация PowerPoint</vt:lpstr>
      <vt:lpstr>Презентация PowerPoint</vt:lpstr>
      <vt:lpstr> Сессии по решению проблем (СРП)</vt:lpstr>
      <vt:lpstr> Система подачи предложений «Океан идей»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Арсений Масленников</dc:creator>
  <cp:lastModifiedBy>Иванова Оксана Евгеньевна</cp:lastModifiedBy>
  <cp:revision>837</cp:revision>
  <cp:lastPrinted>2025-03-26T13:50:46Z</cp:lastPrinted>
  <dcterms:created xsi:type="dcterms:W3CDTF">2021-07-22T13:39:12Z</dcterms:created>
  <dcterms:modified xsi:type="dcterms:W3CDTF">2025-05-15T09:40:38Z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0x0101005CC7BE9089FC54499517868D672922D1</vt:lpwstr>
  </property>
</Properties>
</file>